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a71bb9c8e2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a71bb9c8e2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a71bb9c8e2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a71bb9c8e2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a71bb9c8e2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a71bb9c8e2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a6ea89551b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a6ea89551b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a6ea89551b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a6ea89551b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a71bb9c8e2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a71bb9c8e2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a71bb9c8e2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a71bb9c8e2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a71bb9c8e2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a71bb9c8e2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a71bb9c8e2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a71bb9c8e2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a71bb9c8e2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a71bb9c8e2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a6ea89551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a6ea89551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a7956ee81a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a7956ee81a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a71bb9c8e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a71bb9c8e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a71bb9c8e2_1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a71bb9c8e2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a71bb9c8e2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a71bb9c8e2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a71bb9c8e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a71bb9c8e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a71bb9c8e2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a71bb9c8e2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a71bb9c8e2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a71bb9c8e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a71bb9c8e2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a71bb9c8e2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71bb9c8e2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a71bb9c8e2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a71bb9c8e2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a71bb9c8e2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a6ea89551b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a6ea89551b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a71bb9c8e2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a71bb9c8e2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a7956ee81a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a7956ee81a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a71bb9c8e2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a71bb9c8e2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a71bb9c8e2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a71bb9c8e2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a71bb9c8e2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a71bb9c8e2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a71bb9c8e2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a71bb9c8e2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a71bb9c8e2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a71bb9c8e2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a71bb9c8e2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a71bb9c8e2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a71bb9c8e2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a71bb9c8e2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a71bb9c8e2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a71bb9c8e2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a6ea89551b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a6ea89551b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a71bb9c8e2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a71bb9c8e2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a71bb9c8e2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a71bb9c8e2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a6ea89551b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a6ea89551b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a6ea89551b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a6ea89551b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a71bb9c8e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a71bb9c8e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a71bb9c8e2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a71bb9c8e2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a71bb9c8e2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a71bb9c8e2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 rotWithShape="1">
          <a:blip r:embed="rId2">
            <a:alphaModFix/>
          </a:blip>
          <a:srcRect b="91983" l="0" r="0" t="0"/>
          <a:stretch/>
        </p:blipFill>
        <p:spPr>
          <a:xfrm>
            <a:off x="2268150" y="785550"/>
            <a:ext cx="6739200" cy="303900"/>
          </a:xfrm>
          <a:prstGeom prst="round2SameRect">
            <a:avLst>
              <a:gd fmla="val 27106" name="adj1"/>
              <a:gd fmla="val 0" name="adj2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2640000" dist="123825">
              <a:srgbClr val="000000">
                <a:alpha val="30000"/>
              </a:srgbClr>
            </a:outerShdw>
          </a:effectLst>
        </p:spPr>
      </p:pic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227125" y="785550"/>
            <a:ext cx="2549700" cy="3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</a:endParaRPr>
          </a:p>
        </p:txBody>
      </p:sp>
      <p:pic>
        <p:nvPicPr>
          <p:cNvPr id="20" name="Google Shape;20;p4"/>
          <p:cNvPicPr preferRelativeResize="0"/>
          <p:nvPr/>
        </p:nvPicPr>
        <p:blipFill rotWithShape="1">
          <a:blip r:embed="rId3">
            <a:alphaModFix/>
          </a:blip>
          <a:srcRect b="12566" l="15774" r="9325" t="26491"/>
          <a:stretch/>
        </p:blipFill>
        <p:spPr>
          <a:xfrm>
            <a:off x="7892800" y="252337"/>
            <a:ext cx="996475" cy="30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/>
          <p:nvPr>
            <p:ph idx="1" type="body"/>
          </p:nvPr>
        </p:nvSpPr>
        <p:spPr>
          <a:xfrm>
            <a:off x="227100" y="785550"/>
            <a:ext cx="1725300" cy="3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227100" y="190475"/>
            <a:ext cx="1725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4"/>
          <p:cNvSpPr/>
          <p:nvPr>
            <p:ph idx="2" type="pic"/>
          </p:nvPr>
        </p:nvSpPr>
        <p:spPr>
          <a:xfrm>
            <a:off x="2262775" y="1089450"/>
            <a:ext cx="6747900" cy="3486900"/>
          </a:xfrm>
          <a:prstGeom prst="round2SameRect">
            <a:avLst>
              <a:gd fmla="val 0" name="adj1"/>
              <a:gd fmla="val 2582" name="adj2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2640000" dist="123825">
              <a:srgbClr val="000000">
                <a:alpha val="30000"/>
              </a:srgbClr>
            </a:outerShdw>
          </a:effectLst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cuerpo 1">
  <p:cSld name="TITLE_AND_BODY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</a:blip>
          <a:srcRect b="91983" l="0" r="0" t="0"/>
          <a:stretch/>
        </p:blipFill>
        <p:spPr>
          <a:xfrm>
            <a:off x="949375" y="417642"/>
            <a:ext cx="7335900" cy="330900"/>
          </a:xfrm>
          <a:prstGeom prst="round2SameRect">
            <a:avLst>
              <a:gd fmla="val 27106" name="adj1"/>
              <a:gd fmla="val 0" name="adj2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2640000" dist="123825">
              <a:srgbClr val="000000">
                <a:alpha val="30000"/>
              </a:srgbClr>
            </a:outerShdw>
          </a:effectLst>
        </p:spPr>
      </p:pic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7" name="Google Shape;27;p5"/>
          <p:cNvPicPr preferRelativeResize="0"/>
          <p:nvPr/>
        </p:nvPicPr>
        <p:blipFill rotWithShape="1">
          <a:blip r:embed="rId3">
            <a:alphaModFix/>
          </a:blip>
          <a:srcRect b="12566" l="15774" r="9325" t="26491"/>
          <a:stretch/>
        </p:blipFill>
        <p:spPr>
          <a:xfrm>
            <a:off x="116575" y="73737"/>
            <a:ext cx="996475" cy="30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/>
          <p:nvPr>
            <p:ph idx="1" type="body"/>
          </p:nvPr>
        </p:nvSpPr>
        <p:spPr>
          <a:xfrm>
            <a:off x="227125" y="4709275"/>
            <a:ext cx="8780400" cy="3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9" name="Google Shape;29;p5"/>
          <p:cNvSpPr/>
          <p:nvPr>
            <p:ph idx="2" type="pic"/>
          </p:nvPr>
        </p:nvSpPr>
        <p:spPr>
          <a:xfrm>
            <a:off x="949363" y="748550"/>
            <a:ext cx="7335900" cy="3790800"/>
          </a:xfrm>
          <a:prstGeom prst="round2SameRect">
            <a:avLst>
              <a:gd fmla="val 0" name="adj1"/>
              <a:gd fmla="val 2582" name="adj2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2640000" dist="123825">
              <a:srgbClr val="000000">
                <a:alpha val="30000"/>
              </a:srgbClr>
            </a:outerShdw>
          </a:effectLst>
        </p:spPr>
      </p:sp>
      <p:sp>
        <p:nvSpPr>
          <p:cNvPr id="30" name="Google Shape;30;p5"/>
          <p:cNvSpPr txBox="1"/>
          <p:nvPr>
            <p:ph idx="3" type="subTitle"/>
          </p:nvPr>
        </p:nvSpPr>
        <p:spPr>
          <a:xfrm>
            <a:off x="7332750" y="58975"/>
            <a:ext cx="16884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" name="Google Shape;41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20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Relationship Id="rId4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png"/><Relationship Id="rId4" Type="http://schemas.openxmlformats.org/officeDocument/2006/relationships/image" Target="../media/image29.png"/><Relationship Id="rId5" Type="http://schemas.openxmlformats.org/officeDocument/2006/relationships/image" Target="../media/image37.png"/><Relationship Id="rId6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0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4.xml"/><Relationship Id="rId10" Type="http://schemas.openxmlformats.org/officeDocument/2006/relationships/slide" Target="/ppt/slides/slide13.xml"/><Relationship Id="rId13" Type="http://schemas.openxmlformats.org/officeDocument/2006/relationships/slide" Target="/ppt/slides/slide18.xml"/><Relationship Id="rId12" Type="http://schemas.openxmlformats.org/officeDocument/2006/relationships/slide" Target="/ppt/slides/slide16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Relationship Id="rId9" Type="http://schemas.openxmlformats.org/officeDocument/2006/relationships/slide" Target="/ppt/slides/slide11.xml"/><Relationship Id="rId15" Type="http://schemas.openxmlformats.org/officeDocument/2006/relationships/slide" Target="/ppt/slides/slide20.xml"/><Relationship Id="rId14" Type="http://schemas.openxmlformats.org/officeDocument/2006/relationships/slide" Target="/ppt/slides/slide19.xml"/><Relationship Id="rId17" Type="http://schemas.openxmlformats.org/officeDocument/2006/relationships/slide" Target="/ppt/slides/slide31.xml"/><Relationship Id="rId16" Type="http://schemas.openxmlformats.org/officeDocument/2006/relationships/slide" Target="/ppt/slides/slide21.xml"/><Relationship Id="rId5" Type="http://schemas.openxmlformats.org/officeDocument/2006/relationships/slide" Target="/ppt/slides/slide7.xml"/><Relationship Id="rId6" Type="http://schemas.openxmlformats.org/officeDocument/2006/relationships/slide" Target="/ppt/slides/slide8.xml"/><Relationship Id="rId18" Type="http://schemas.openxmlformats.org/officeDocument/2006/relationships/image" Target="../media/image2.png"/><Relationship Id="rId7" Type="http://schemas.openxmlformats.org/officeDocument/2006/relationships/slide" Target="/ppt/slides/slide9.xml"/><Relationship Id="rId8" Type="http://schemas.openxmlformats.org/officeDocument/2006/relationships/slide" Target="/ppt/slides/slide10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Relationship Id="rId4" Type="http://schemas.openxmlformats.org/officeDocument/2006/relationships/image" Target="../media/image2.png"/><Relationship Id="rId5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Relationship Id="rId4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Relationship Id="rId4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Relationship Id="rId4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Relationship Id="rId4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png"/><Relationship Id="rId4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Relationship Id="rId4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Relationship Id="rId4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1.png"/><Relationship Id="rId4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2.png"/><Relationship Id="rId4" Type="http://schemas.openxmlformats.org/officeDocument/2006/relationships/image" Target="../media/image2.png"/><Relationship Id="rId5" Type="http://schemas.openxmlformats.org/officeDocument/2006/relationships/image" Target="../media/image4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png"/><Relationship Id="rId4" Type="http://schemas.openxmlformats.org/officeDocument/2006/relationships/image" Target="../media/image1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3.png"/><Relationship Id="rId4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9.png"/><Relationship Id="rId4" Type="http://schemas.openxmlformats.org/officeDocument/2006/relationships/image" Target="../media/image1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7.png"/><Relationship Id="rId4" Type="http://schemas.openxmlformats.org/officeDocument/2006/relationships/image" Target="../media/image1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8.png"/><Relationship Id="rId4" Type="http://schemas.openxmlformats.org/officeDocument/2006/relationships/image" Target="../media/image1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5.png"/><Relationship Id="rId4" Type="http://schemas.openxmlformats.org/officeDocument/2006/relationships/image" Target="../media/image1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9.png"/><Relationship Id="rId4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6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25.png"/><Relationship Id="rId6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7388" y="3476675"/>
            <a:ext cx="4769224" cy="70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4">
            <a:alphaModFix/>
          </a:blip>
          <a:srcRect b="40224" l="36497" r="25397" t="39914"/>
          <a:stretch/>
        </p:blipFill>
        <p:spPr>
          <a:xfrm>
            <a:off x="3279575" y="1519250"/>
            <a:ext cx="4295475" cy="133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2498" y="1416252"/>
            <a:ext cx="1700774" cy="162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idx="1" type="body"/>
          </p:nvPr>
        </p:nvSpPr>
        <p:spPr>
          <a:xfrm>
            <a:off x="227100" y="785550"/>
            <a:ext cx="1725300" cy="3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la pestaña </a:t>
            </a:r>
            <a:r>
              <a:rPr i="1" lang="es"/>
              <a:t>Grupos</a:t>
            </a:r>
            <a:r>
              <a:rPr lang="es"/>
              <a:t> de la sección </a:t>
            </a:r>
            <a:r>
              <a:rPr i="1" lang="es"/>
              <a:t>Ver participantes</a:t>
            </a:r>
            <a:r>
              <a:rPr lang="es"/>
              <a:t>, podrá </a:t>
            </a:r>
            <a:r>
              <a:rPr b="1" lang="es"/>
              <a:t>crear los grupos</a:t>
            </a:r>
            <a:r>
              <a:rPr lang="es"/>
              <a:t> que desee presionando sobre </a:t>
            </a:r>
            <a:r>
              <a:rPr i="1" lang="es"/>
              <a:t>“Crear grupo”</a:t>
            </a:r>
            <a:r>
              <a:rPr lang="es"/>
              <a:t> (1)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Recuerde que para crear un grupo </a:t>
            </a:r>
            <a:r>
              <a:rPr b="1" lang="es"/>
              <a:t>deberá seleccionar al menos dos participantes</a:t>
            </a:r>
            <a:r>
              <a:rPr lang="es"/>
              <a:t>.</a:t>
            </a:r>
            <a:endParaRPr/>
          </a:p>
        </p:txBody>
      </p:sp>
      <p:sp>
        <p:nvSpPr>
          <p:cNvPr id="150" name="Google Shape;150;p23"/>
          <p:cNvSpPr txBox="1"/>
          <p:nvPr>
            <p:ph type="title"/>
          </p:nvPr>
        </p:nvSpPr>
        <p:spPr>
          <a:xfrm>
            <a:off x="227100" y="190475"/>
            <a:ext cx="3480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i="1" lang="es" sz="1811"/>
              <a:t>Curso - Creación de grupos</a:t>
            </a:r>
            <a:endParaRPr b="1" i="1" sz="1811"/>
          </a:p>
        </p:txBody>
      </p:sp>
      <p:pic>
        <p:nvPicPr>
          <p:cNvPr id="151" name="Google Shape;151;p2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004" l="0" r="0" t="521"/>
          <a:stretch/>
        </p:blipFill>
        <p:spPr>
          <a:xfrm>
            <a:off x="2262775" y="1089450"/>
            <a:ext cx="6747900" cy="3486900"/>
          </a:xfrm>
          <a:prstGeom prst="round2SameRect">
            <a:avLst>
              <a:gd fmla="val 16667" name="adj1"/>
              <a:gd fmla="val 0" name="adj2"/>
            </a:avLst>
          </a:prstGeom>
        </p:spPr>
      </p:pic>
      <p:pic>
        <p:nvPicPr>
          <p:cNvPr id="152" name="Google Shape;15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1425" y="2770668"/>
            <a:ext cx="614275" cy="74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227100" y="785550"/>
            <a:ext cx="1725300" cy="3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17"/>
              <a:t>En la sección </a:t>
            </a:r>
            <a:r>
              <a:rPr i="1" lang="es" sz="1117"/>
              <a:t>Ver calificaciones</a:t>
            </a:r>
            <a:r>
              <a:rPr lang="es" sz="1117"/>
              <a:t> de un curso podrá ver y encontrar las </a:t>
            </a:r>
            <a:r>
              <a:rPr b="1" lang="es" sz="1117"/>
              <a:t>calificaciones realizadas</a:t>
            </a:r>
            <a:r>
              <a:rPr lang="es" sz="1117"/>
              <a:t>.</a:t>
            </a:r>
            <a:endParaRPr sz="1117"/>
          </a:p>
          <a:p>
            <a:pPr indent="-283594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➔"/>
            </a:pPr>
            <a:r>
              <a:rPr lang="es" sz="1117"/>
              <a:t>Bajo la pestaña </a:t>
            </a:r>
            <a:r>
              <a:rPr i="1" lang="es" sz="1117"/>
              <a:t>Mural</a:t>
            </a:r>
            <a:r>
              <a:rPr lang="es" sz="1117"/>
              <a:t>, se encuentran las calificaciones realizadas a alumnos o grupos asociadas a un mural.</a:t>
            </a:r>
            <a:endParaRPr sz="1117"/>
          </a:p>
          <a:p>
            <a:pPr indent="-28359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es" sz="1117"/>
              <a:t>Bajo la pestaña </a:t>
            </a:r>
            <a:r>
              <a:rPr i="1" lang="es" sz="1117"/>
              <a:t>Alumno</a:t>
            </a:r>
            <a:r>
              <a:rPr lang="es" sz="1117"/>
              <a:t>, se encuentran las calificaciones realizadas con rúbricas individuales a alumnos del curso.</a:t>
            </a:r>
            <a:endParaRPr sz="1117"/>
          </a:p>
          <a:p>
            <a:pPr indent="-28359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es" sz="1117"/>
              <a:t>Bajo la pestaña </a:t>
            </a:r>
            <a:r>
              <a:rPr i="1" lang="es" sz="1117"/>
              <a:t>Grupo</a:t>
            </a:r>
            <a:r>
              <a:rPr lang="es" sz="1117"/>
              <a:t>, se encuentran las calificaciones realizadas con rúbricas individuales a grupos del curso.</a:t>
            </a:r>
            <a:endParaRPr sz="1117"/>
          </a:p>
        </p:txBody>
      </p:sp>
      <p:sp>
        <p:nvSpPr>
          <p:cNvPr id="159" name="Google Shape;159;p24"/>
          <p:cNvSpPr txBox="1"/>
          <p:nvPr>
            <p:ph type="title"/>
          </p:nvPr>
        </p:nvSpPr>
        <p:spPr>
          <a:xfrm>
            <a:off x="227100" y="190475"/>
            <a:ext cx="3209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i="1" lang="es" sz="1811"/>
              <a:t>Curso - Calificaciones</a:t>
            </a:r>
            <a:endParaRPr b="1" i="1" sz="1811"/>
          </a:p>
        </p:txBody>
      </p:sp>
      <p:pic>
        <p:nvPicPr>
          <p:cNvPr id="160" name="Google Shape;160;p2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088" l="0" r="0" t="814"/>
          <a:stretch/>
        </p:blipFill>
        <p:spPr>
          <a:xfrm>
            <a:off x="2262775" y="1089450"/>
            <a:ext cx="6747900" cy="3486900"/>
          </a:xfrm>
          <a:prstGeom prst="round2SameRect">
            <a:avLst>
              <a:gd fmla="val 16667" name="adj1"/>
              <a:gd fmla="val 0" name="adj2"/>
            </a:avLst>
          </a:prstGeom>
        </p:spPr>
      </p:pic>
      <p:sp>
        <p:nvSpPr>
          <p:cNvPr id="161" name="Google Shape;16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idx="1" type="body"/>
          </p:nvPr>
        </p:nvSpPr>
        <p:spPr>
          <a:xfrm>
            <a:off x="227100" y="785550"/>
            <a:ext cx="1725300" cy="3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17"/>
              <a:t>En la sección </a:t>
            </a:r>
            <a:r>
              <a:rPr i="1" lang="es" sz="1117"/>
              <a:t>Ver calificaciones</a:t>
            </a:r>
            <a:r>
              <a:rPr lang="es" sz="1117"/>
              <a:t> de un curso, si presiona en “</a:t>
            </a:r>
            <a:r>
              <a:rPr i="1" lang="es" sz="1117"/>
              <a:t>Ver calificaciones”</a:t>
            </a:r>
            <a:r>
              <a:rPr lang="es" sz="1117"/>
              <a:t> </a:t>
            </a:r>
            <a:r>
              <a:rPr lang="es" sz="1117"/>
              <a:t>podrá visualizar todas las calificaciones realizadas con la rúbrica seleccionada.</a:t>
            </a:r>
            <a:endParaRPr sz="1117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117"/>
              <a:t>Para ver una calificación en detalle, puede hacer click sobre “</a:t>
            </a:r>
            <a:r>
              <a:rPr i="1" lang="es" sz="1117"/>
              <a:t>Ver calificación</a:t>
            </a:r>
            <a:r>
              <a:rPr lang="es" sz="1117"/>
              <a:t>” (1)</a:t>
            </a:r>
            <a:endParaRPr sz="1117"/>
          </a:p>
        </p:txBody>
      </p:sp>
      <p:sp>
        <p:nvSpPr>
          <p:cNvPr id="167" name="Google Shape;167;p25"/>
          <p:cNvSpPr txBox="1"/>
          <p:nvPr>
            <p:ph type="title"/>
          </p:nvPr>
        </p:nvSpPr>
        <p:spPr>
          <a:xfrm>
            <a:off x="227100" y="190475"/>
            <a:ext cx="3341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i="1" lang="es" sz="1811"/>
              <a:t>Curso - Calificaciones</a:t>
            </a:r>
            <a:endParaRPr b="1" i="1" sz="1811"/>
          </a:p>
        </p:txBody>
      </p:sp>
      <p:pic>
        <p:nvPicPr>
          <p:cNvPr id="168" name="Google Shape;168;p2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93" l="0" r="0" t="903"/>
          <a:stretch/>
        </p:blipFill>
        <p:spPr>
          <a:xfrm>
            <a:off x="2262775" y="1089450"/>
            <a:ext cx="6747900" cy="3486900"/>
          </a:xfrm>
          <a:prstGeom prst="round2SameRect">
            <a:avLst>
              <a:gd fmla="val 16667" name="adj1"/>
              <a:gd fmla="val 0" name="adj2"/>
            </a:avLst>
          </a:prstGeom>
        </p:spPr>
      </p:pic>
      <p:pic>
        <p:nvPicPr>
          <p:cNvPr id="169" name="Google Shape;16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7025" y="3581143"/>
            <a:ext cx="614275" cy="74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idx="1" type="body"/>
          </p:nvPr>
        </p:nvSpPr>
        <p:spPr>
          <a:xfrm>
            <a:off x="227100" y="785550"/>
            <a:ext cx="1725300" cy="3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la sección </a:t>
            </a:r>
            <a:r>
              <a:rPr i="1" lang="es"/>
              <a:t>Mis rúbricas</a:t>
            </a:r>
            <a:r>
              <a:rPr lang="es"/>
              <a:t> puede encontrar todas las rúbricas que ha creado utilizando su usuario.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Para </a:t>
            </a:r>
            <a:r>
              <a:rPr b="1" lang="es"/>
              <a:t>visualizar</a:t>
            </a:r>
            <a:r>
              <a:rPr lang="es"/>
              <a:t> una rúbrica en detalle, haga click sobre el nombre de la rúbrica que desee ver.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Si desea </a:t>
            </a:r>
            <a:r>
              <a:rPr b="1" lang="es"/>
              <a:t>crear </a:t>
            </a:r>
            <a:r>
              <a:rPr lang="es"/>
              <a:t>una rúbrica, puede realizarlo presionando el botón “</a:t>
            </a:r>
            <a:r>
              <a:rPr i="1" lang="es"/>
              <a:t>Crear nueva rúbrica</a:t>
            </a:r>
            <a:r>
              <a:rPr lang="es"/>
              <a:t>” (1).</a:t>
            </a:r>
            <a:endParaRPr/>
          </a:p>
        </p:txBody>
      </p:sp>
      <p:sp>
        <p:nvSpPr>
          <p:cNvPr id="176" name="Google Shape;176;p26"/>
          <p:cNvSpPr txBox="1"/>
          <p:nvPr>
            <p:ph type="title"/>
          </p:nvPr>
        </p:nvSpPr>
        <p:spPr>
          <a:xfrm>
            <a:off x="227100" y="190475"/>
            <a:ext cx="1725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i="1" lang="es" sz="1811"/>
              <a:t>Rúbricas</a:t>
            </a:r>
            <a:endParaRPr b="1" i="1" sz="1811"/>
          </a:p>
        </p:txBody>
      </p:sp>
      <p:pic>
        <p:nvPicPr>
          <p:cNvPr id="177" name="Google Shape;177;p2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09" r="109" t="0"/>
          <a:stretch/>
        </p:blipFill>
        <p:spPr>
          <a:xfrm>
            <a:off x="2262775" y="1089450"/>
            <a:ext cx="6747900" cy="3486900"/>
          </a:xfrm>
          <a:prstGeom prst="round2SameRect">
            <a:avLst>
              <a:gd fmla="val 16667" name="adj1"/>
              <a:gd fmla="val 0" name="adj2"/>
            </a:avLst>
          </a:prstGeom>
        </p:spPr>
      </p:pic>
      <p:sp>
        <p:nvSpPr>
          <p:cNvPr id="178" name="Google Shape;17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79" name="Google Shape;17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66373">
            <a:off x="7047328" y="3980140"/>
            <a:ext cx="781095" cy="319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227100" y="785550"/>
            <a:ext cx="1725300" cy="3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Al presionar “</a:t>
            </a:r>
            <a:r>
              <a:rPr i="1" lang="es"/>
              <a:t>Crear nueva rúbrica</a:t>
            </a:r>
            <a:r>
              <a:rPr lang="es"/>
              <a:t>”, le aparecerá una nueva pantalla con la información de la rúbrica a completar.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Presionando el botón (1) podrá </a:t>
            </a:r>
            <a:r>
              <a:rPr b="1" lang="es"/>
              <a:t>agregar más niveles</a:t>
            </a:r>
            <a:r>
              <a:rPr lang="es"/>
              <a:t> para evaluar.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Presionando el botón (2) podrá </a:t>
            </a:r>
            <a:r>
              <a:rPr b="1" lang="es"/>
              <a:t>agregar más criterios</a:t>
            </a:r>
            <a:r>
              <a:rPr lang="es"/>
              <a:t> de evaluación.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Para </a:t>
            </a:r>
            <a:r>
              <a:rPr b="1" lang="es"/>
              <a:t>crear </a:t>
            </a:r>
            <a:r>
              <a:rPr lang="es"/>
              <a:t>finalmente la rúbrica, puede presionar el botón “</a:t>
            </a:r>
            <a:r>
              <a:rPr i="1" lang="es"/>
              <a:t>Crear rúbrica</a:t>
            </a:r>
            <a:r>
              <a:rPr lang="es"/>
              <a:t>” (3).</a:t>
            </a:r>
            <a:endParaRPr/>
          </a:p>
        </p:txBody>
      </p:sp>
      <p:sp>
        <p:nvSpPr>
          <p:cNvPr id="185" name="Google Shape;185;p27"/>
          <p:cNvSpPr txBox="1"/>
          <p:nvPr>
            <p:ph type="title"/>
          </p:nvPr>
        </p:nvSpPr>
        <p:spPr>
          <a:xfrm>
            <a:off x="227100" y="190475"/>
            <a:ext cx="1725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i="1" lang="es" sz="1811"/>
              <a:t>Rúbricas</a:t>
            </a:r>
            <a:endParaRPr b="1" i="1" sz="1811"/>
          </a:p>
        </p:txBody>
      </p:sp>
      <p:pic>
        <p:nvPicPr>
          <p:cNvPr id="186" name="Google Shape;186;p2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42" l="9" r="0" t="0"/>
          <a:stretch/>
        </p:blipFill>
        <p:spPr>
          <a:xfrm>
            <a:off x="2262775" y="1089450"/>
            <a:ext cx="6747900" cy="3486900"/>
          </a:xfrm>
          <a:prstGeom prst="round2SameRect">
            <a:avLst>
              <a:gd fmla="val 16667" name="adj1"/>
              <a:gd fmla="val 0" name="adj2"/>
            </a:avLst>
          </a:prstGeom>
        </p:spPr>
      </p:pic>
      <p:pic>
        <p:nvPicPr>
          <p:cNvPr id="187" name="Google Shape;1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6200" y="2484150"/>
            <a:ext cx="91184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3275" y="4166750"/>
            <a:ext cx="809700" cy="44916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90" name="Google Shape;19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5050" y="4142375"/>
            <a:ext cx="850675" cy="3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idx="1" type="body"/>
          </p:nvPr>
        </p:nvSpPr>
        <p:spPr>
          <a:xfrm>
            <a:off x="227100" y="785550"/>
            <a:ext cx="1725300" cy="3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Si desea asociar un puntaje a cada nivel creado, puede realizarlo activando la opción </a:t>
            </a:r>
            <a:r>
              <a:rPr i="1" lang="es"/>
              <a:t>“Usar puntuaciones”</a:t>
            </a:r>
            <a:r>
              <a:rPr lang="es"/>
              <a:t> (1).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El cálculo del puntaje total al realizar una evaluación se realizará de la siguiente manera: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000"/>
              <a:t>Suma de los puntajes de los niveles seleccionados sobre el máximo puntaje posible</a:t>
            </a:r>
            <a:endParaRPr b="1" sz="1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Podrá encontrar un ejemplo completo</a:t>
            </a:r>
            <a:r>
              <a:rPr lang="es"/>
              <a:t> en la página 22.</a:t>
            </a:r>
            <a:endParaRPr/>
          </a:p>
        </p:txBody>
      </p:sp>
      <p:sp>
        <p:nvSpPr>
          <p:cNvPr id="196" name="Google Shape;196;p28"/>
          <p:cNvSpPr txBox="1"/>
          <p:nvPr>
            <p:ph type="title"/>
          </p:nvPr>
        </p:nvSpPr>
        <p:spPr>
          <a:xfrm>
            <a:off x="227100" y="190475"/>
            <a:ext cx="1725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i="1" lang="es" sz="1811"/>
              <a:t>Rúbricas</a:t>
            </a:r>
            <a:endParaRPr b="1" i="1" sz="1811"/>
          </a:p>
        </p:txBody>
      </p:sp>
      <p:pic>
        <p:nvPicPr>
          <p:cNvPr id="197" name="Google Shape;197;p2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42" l="9" r="0" t="0"/>
          <a:stretch/>
        </p:blipFill>
        <p:spPr>
          <a:xfrm>
            <a:off x="2262775" y="1089450"/>
            <a:ext cx="6747900" cy="3486900"/>
          </a:xfrm>
          <a:prstGeom prst="round2SameRect">
            <a:avLst>
              <a:gd fmla="val 16667" name="adj1"/>
              <a:gd fmla="val 0" name="adj2"/>
            </a:avLst>
          </a:prstGeom>
        </p:spPr>
      </p:pic>
      <p:pic>
        <p:nvPicPr>
          <p:cNvPr id="198" name="Google Shape;19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9150" y="1754900"/>
            <a:ext cx="7544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/>
          <p:nvPr>
            <p:ph idx="1" type="body"/>
          </p:nvPr>
        </p:nvSpPr>
        <p:spPr>
          <a:xfrm>
            <a:off x="227100" y="785550"/>
            <a:ext cx="1725300" cy="3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Dentro de un curso, una rúbrica puede ser </a:t>
            </a:r>
            <a:r>
              <a:rPr b="1" lang="es"/>
              <a:t>asignada </a:t>
            </a:r>
            <a:r>
              <a:rPr lang="es"/>
              <a:t>a tres entidades:</a:t>
            </a:r>
            <a:endParaRPr/>
          </a:p>
          <a:p>
            <a:pPr indent="-28797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b="1" lang="es"/>
              <a:t>Mural</a:t>
            </a:r>
            <a:r>
              <a:rPr lang="es"/>
              <a:t>: esto permitirá evaluar el desempeño de los alumnos o grupos en ese mural</a:t>
            </a:r>
            <a:endParaRPr/>
          </a:p>
          <a:p>
            <a:pPr indent="-28797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s"/>
              <a:t>Alumno</a:t>
            </a:r>
            <a:r>
              <a:rPr lang="es"/>
              <a:t>: esto permitirá evaluar de manera independiente a cada alumno</a:t>
            </a:r>
            <a:endParaRPr/>
          </a:p>
          <a:p>
            <a:pPr indent="-28797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s"/>
              <a:t>Grupo</a:t>
            </a:r>
            <a:r>
              <a:rPr lang="es"/>
              <a:t>: esto permitirá evaluar de manera independiente a cada grupo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A modo de ejemplo, la Figura muestra la asignación de una rúbrica a un mural.</a:t>
            </a:r>
            <a:endParaRPr/>
          </a:p>
        </p:txBody>
      </p:sp>
      <p:sp>
        <p:nvSpPr>
          <p:cNvPr id="205" name="Google Shape;205;p29"/>
          <p:cNvSpPr txBox="1"/>
          <p:nvPr>
            <p:ph type="title"/>
          </p:nvPr>
        </p:nvSpPr>
        <p:spPr>
          <a:xfrm>
            <a:off x="227100" y="190475"/>
            <a:ext cx="3348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i="1" lang="es" sz="1820"/>
              <a:t>Rúbricas - Asignación</a:t>
            </a:r>
            <a:endParaRPr b="1" i="1" sz="1820"/>
          </a:p>
        </p:txBody>
      </p:sp>
      <p:pic>
        <p:nvPicPr>
          <p:cNvPr id="206" name="Google Shape;206;p2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59" r="49" t="0"/>
          <a:stretch/>
        </p:blipFill>
        <p:spPr>
          <a:xfrm>
            <a:off x="2262775" y="1089450"/>
            <a:ext cx="6747900" cy="3486900"/>
          </a:xfrm>
          <a:prstGeom prst="round2SameRect">
            <a:avLst>
              <a:gd fmla="val 16667" name="adj1"/>
              <a:gd fmla="val 0" name="adj2"/>
            </a:avLst>
          </a:prstGeom>
        </p:spPr>
      </p:pic>
      <p:sp>
        <p:nvSpPr>
          <p:cNvPr id="207" name="Google Shape;207;p29"/>
          <p:cNvSpPr txBox="1"/>
          <p:nvPr/>
        </p:nvSpPr>
        <p:spPr>
          <a:xfrm>
            <a:off x="4180225" y="4661250"/>
            <a:ext cx="2913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300">
                <a:solidFill>
                  <a:schemeClr val="dk2"/>
                </a:solidFill>
              </a:rPr>
              <a:t>Paso 1 - Presionar “Asignar rúbrica” </a:t>
            </a:r>
            <a:endParaRPr i="1" sz="1300">
              <a:solidFill>
                <a:schemeClr val="dk2"/>
              </a:solidFill>
            </a:endParaRPr>
          </a:p>
        </p:txBody>
      </p:sp>
      <p:pic>
        <p:nvPicPr>
          <p:cNvPr id="208" name="Google Shape;20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178339">
            <a:off x="4861725" y="1571647"/>
            <a:ext cx="419475" cy="7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/>
          <p:nvPr>
            <p:ph idx="1" type="body"/>
          </p:nvPr>
        </p:nvSpPr>
        <p:spPr>
          <a:xfrm>
            <a:off x="227100" y="785550"/>
            <a:ext cx="1725300" cy="3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Dentro de un curso, una rúbrica puede ser </a:t>
            </a:r>
            <a:r>
              <a:rPr b="1" lang="es"/>
              <a:t>asignada </a:t>
            </a:r>
            <a:r>
              <a:rPr lang="es"/>
              <a:t>a tres entidades:</a:t>
            </a:r>
            <a:endParaRPr/>
          </a:p>
          <a:p>
            <a:pPr indent="-28797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b="1" lang="es"/>
              <a:t>Mural</a:t>
            </a:r>
            <a:r>
              <a:rPr lang="es"/>
              <a:t>: esto permitirá evaluar el desempeño de los alumnos o grupos en ese mural</a:t>
            </a:r>
            <a:endParaRPr/>
          </a:p>
          <a:p>
            <a:pPr indent="-28797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s"/>
              <a:t>Alumno</a:t>
            </a:r>
            <a:r>
              <a:rPr lang="es"/>
              <a:t>: esto permitirá evaluar de manera independiente a cada alumno</a:t>
            </a:r>
            <a:endParaRPr/>
          </a:p>
          <a:p>
            <a:pPr indent="-28797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s"/>
              <a:t>Grupo</a:t>
            </a:r>
            <a:r>
              <a:rPr lang="es"/>
              <a:t>: esto permitirá evaluar de manera independiente a cada grupo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A modo de ejemplo, la Figura muestra la asignación de una rúbrica a un mural.</a:t>
            </a:r>
            <a:endParaRPr/>
          </a:p>
        </p:txBody>
      </p:sp>
      <p:sp>
        <p:nvSpPr>
          <p:cNvPr id="215" name="Google Shape;215;p30"/>
          <p:cNvSpPr txBox="1"/>
          <p:nvPr>
            <p:ph type="title"/>
          </p:nvPr>
        </p:nvSpPr>
        <p:spPr>
          <a:xfrm>
            <a:off x="227100" y="190475"/>
            <a:ext cx="3370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i="1" lang="es" sz="1820"/>
              <a:t>Rúbricas - Asignación</a:t>
            </a:r>
            <a:endParaRPr b="1" i="1" sz="1820"/>
          </a:p>
        </p:txBody>
      </p:sp>
      <p:pic>
        <p:nvPicPr>
          <p:cNvPr id="216" name="Google Shape;216;p3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195" l="59" r="49" t="0"/>
          <a:stretch/>
        </p:blipFill>
        <p:spPr>
          <a:xfrm>
            <a:off x="2262775" y="1089450"/>
            <a:ext cx="6747900" cy="3486900"/>
          </a:xfrm>
          <a:prstGeom prst="round2SameRect">
            <a:avLst>
              <a:gd fmla="val 16667" name="adj1"/>
              <a:gd fmla="val 0" name="adj2"/>
            </a:avLst>
          </a:prstGeom>
        </p:spPr>
      </p:pic>
      <p:sp>
        <p:nvSpPr>
          <p:cNvPr id="217" name="Google Shape;217;p30"/>
          <p:cNvSpPr txBox="1"/>
          <p:nvPr/>
        </p:nvSpPr>
        <p:spPr>
          <a:xfrm>
            <a:off x="3334825" y="4661250"/>
            <a:ext cx="4603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300">
                <a:solidFill>
                  <a:schemeClr val="dk2"/>
                </a:solidFill>
              </a:rPr>
              <a:t>Paso 2 - Seleccionar rúbrica deseada y presionar “Asignar”</a:t>
            </a:r>
            <a:endParaRPr i="1" sz="1300">
              <a:solidFill>
                <a:schemeClr val="dk2"/>
              </a:solidFill>
            </a:endParaRPr>
          </a:p>
        </p:txBody>
      </p:sp>
      <p:pic>
        <p:nvPicPr>
          <p:cNvPr id="218" name="Google Shape;21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25960">
            <a:off x="6783425" y="3142397"/>
            <a:ext cx="419475" cy="7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 txBox="1"/>
          <p:nvPr>
            <p:ph idx="1" type="body"/>
          </p:nvPr>
        </p:nvSpPr>
        <p:spPr>
          <a:xfrm>
            <a:off x="227100" y="785550"/>
            <a:ext cx="1725300" cy="3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Dentro de un mural podrá </a:t>
            </a:r>
            <a:r>
              <a:rPr b="1" lang="es"/>
              <a:t>trabajar de forma colaborativa</a:t>
            </a:r>
            <a:r>
              <a:rPr lang="es"/>
              <a:t> con otros participantes, aprovechando todas las ventajas de la integración con </a:t>
            </a:r>
            <a:r>
              <a:rPr i="1" lang="es"/>
              <a:t>Excalidraw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Si desea </a:t>
            </a:r>
            <a:r>
              <a:rPr b="1" lang="es"/>
              <a:t>evaluar </a:t>
            </a:r>
            <a:r>
              <a:rPr lang="es"/>
              <a:t>un alumno o un grupo, puede realizarlo sin tener que salir del mural presionando en “</a:t>
            </a:r>
            <a:r>
              <a:rPr i="1" lang="es"/>
              <a:t>Evaluar”</a:t>
            </a:r>
            <a:r>
              <a:rPr lang="es"/>
              <a:t> (1).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Si desea visualizar la </a:t>
            </a:r>
            <a:r>
              <a:rPr b="1" lang="es"/>
              <a:t>información del mural</a:t>
            </a:r>
            <a:r>
              <a:rPr lang="es"/>
              <a:t>, puede realizarlo colocando el mouse sobre “Mural” (2)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Para regresar al curso, presione “</a:t>
            </a:r>
            <a:r>
              <a:rPr i="1" lang="es"/>
              <a:t>Volver</a:t>
            </a:r>
            <a:r>
              <a:rPr lang="es"/>
              <a:t>” (3).</a:t>
            </a:r>
            <a:endParaRPr/>
          </a:p>
        </p:txBody>
      </p:sp>
      <p:sp>
        <p:nvSpPr>
          <p:cNvPr id="225" name="Google Shape;225;p31"/>
          <p:cNvSpPr txBox="1"/>
          <p:nvPr>
            <p:ph type="title"/>
          </p:nvPr>
        </p:nvSpPr>
        <p:spPr>
          <a:xfrm>
            <a:off x="227100" y="190475"/>
            <a:ext cx="1725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i="1" lang="es" sz="1811"/>
              <a:t>Murales</a:t>
            </a:r>
            <a:endParaRPr b="1" i="1" sz="1811"/>
          </a:p>
        </p:txBody>
      </p:sp>
      <p:pic>
        <p:nvPicPr>
          <p:cNvPr id="226" name="Google Shape;226;p3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59" r="49" t="0"/>
          <a:stretch/>
        </p:blipFill>
        <p:spPr>
          <a:xfrm>
            <a:off x="2262775" y="1089450"/>
            <a:ext cx="6747900" cy="3486900"/>
          </a:xfrm>
          <a:prstGeom prst="round2SameRect">
            <a:avLst>
              <a:gd fmla="val 16667" name="adj1"/>
              <a:gd fmla="val 0" name="adj2"/>
            </a:avLst>
          </a:prstGeom>
        </p:spPr>
      </p:pic>
      <p:pic>
        <p:nvPicPr>
          <p:cNvPr id="227" name="Google Shape;22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9267" y="1221200"/>
            <a:ext cx="519125" cy="75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0253" y="3822100"/>
            <a:ext cx="896625" cy="68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86675" y="1356575"/>
            <a:ext cx="693502" cy="68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/>
          <p:nvPr>
            <p:ph idx="1" type="body"/>
          </p:nvPr>
        </p:nvSpPr>
        <p:spPr>
          <a:xfrm>
            <a:off x="227100" y="785550"/>
            <a:ext cx="1725300" cy="3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Presionando el botón </a:t>
            </a:r>
            <a:r>
              <a:rPr i="1" lang="es"/>
              <a:t>“</a:t>
            </a:r>
            <a:r>
              <a:rPr i="1" lang="es"/>
              <a:t>Evaluar</a:t>
            </a:r>
            <a:r>
              <a:rPr i="1" lang="es"/>
              <a:t>”</a:t>
            </a:r>
            <a:r>
              <a:rPr lang="es"/>
              <a:t> sobre el mural le mostrará una sección de evaluación, donde podrá evaluar alumnos y/o grupos con la rúbrica que se ha asignado al mural.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La evaluación se podrá realizar únicamente si ha asignado </a:t>
            </a:r>
            <a:r>
              <a:rPr lang="es"/>
              <a:t>una</a:t>
            </a:r>
            <a:r>
              <a:rPr lang="es"/>
              <a:t> </a:t>
            </a:r>
            <a:r>
              <a:rPr lang="es"/>
              <a:t>rúbrica</a:t>
            </a:r>
            <a:r>
              <a:rPr lang="es"/>
              <a:t> al mural, presionando el botón </a:t>
            </a:r>
            <a:r>
              <a:rPr i="1" lang="es"/>
              <a:t>“Evaluar”</a:t>
            </a:r>
            <a:r>
              <a:rPr lang="es"/>
              <a:t> (1).</a:t>
            </a:r>
            <a:endParaRPr/>
          </a:p>
        </p:txBody>
      </p:sp>
      <p:sp>
        <p:nvSpPr>
          <p:cNvPr id="236" name="Google Shape;236;p32"/>
          <p:cNvSpPr txBox="1"/>
          <p:nvPr>
            <p:ph type="title"/>
          </p:nvPr>
        </p:nvSpPr>
        <p:spPr>
          <a:xfrm>
            <a:off x="227100" y="190475"/>
            <a:ext cx="315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i="1" lang="es" sz="1811"/>
              <a:t>Murales - Evaluación</a:t>
            </a:r>
            <a:endParaRPr b="1" i="1" sz="1811"/>
          </a:p>
        </p:txBody>
      </p:sp>
      <p:pic>
        <p:nvPicPr>
          <p:cNvPr id="237" name="Google Shape;237;p3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59" r="49" t="0"/>
          <a:stretch/>
        </p:blipFill>
        <p:spPr>
          <a:xfrm>
            <a:off x="2262775" y="1089450"/>
            <a:ext cx="6747900" cy="3486900"/>
          </a:xfrm>
          <a:prstGeom prst="round2SameRect">
            <a:avLst>
              <a:gd fmla="val 16667" name="adj1"/>
              <a:gd fmla="val 0" name="adj2"/>
            </a:avLst>
          </a:prstGeom>
        </p:spPr>
      </p:pic>
      <p:pic>
        <p:nvPicPr>
          <p:cNvPr id="238" name="Google Shape;23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1500" y="3430743"/>
            <a:ext cx="614275" cy="74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idx="4294967295" type="title"/>
          </p:nvPr>
        </p:nvSpPr>
        <p:spPr>
          <a:xfrm>
            <a:off x="227100" y="190475"/>
            <a:ext cx="1725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i="1" lang="es" sz="1820"/>
              <a:t>Contenido</a:t>
            </a:r>
            <a:endParaRPr sz="1820"/>
          </a:p>
        </p:txBody>
      </p:sp>
      <p:sp>
        <p:nvSpPr>
          <p:cNvPr id="73" name="Google Shape;73;p15"/>
          <p:cNvSpPr txBox="1"/>
          <p:nvPr/>
        </p:nvSpPr>
        <p:spPr>
          <a:xfrm>
            <a:off x="330300" y="629175"/>
            <a:ext cx="7951200" cy="42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s" sz="1600" u="sng">
                <a:solidFill>
                  <a:schemeClr val="hlink"/>
                </a:solidFill>
                <a:hlinkClick action="ppaction://hlinksldjump" r:id="rId3"/>
              </a:rPr>
              <a:t>Inicio de sesión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s" sz="1600" u="sng">
                <a:solidFill>
                  <a:schemeClr val="hlink"/>
                </a:solidFill>
                <a:hlinkClick action="ppaction://hlinksldjump" r:id="rId4"/>
              </a:rPr>
              <a:t>Cursos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s" sz="1600" u="sng">
                <a:solidFill>
                  <a:schemeClr val="hlink"/>
                </a:solidFill>
                <a:hlinkClick action="ppaction://hlinksldjump" r:id="rId5"/>
              </a:rPr>
              <a:t>Murales de un curso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s" sz="1600" u="sng">
                <a:solidFill>
                  <a:schemeClr val="hlink"/>
                </a:solidFill>
                <a:hlinkClick action="ppaction://hlinksldjump" r:id="rId6"/>
              </a:rPr>
              <a:t>Participantes de un curso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s" sz="1600" u="sng">
                <a:solidFill>
                  <a:schemeClr val="hlink"/>
                </a:solidFill>
                <a:hlinkClick action="ppaction://hlinksldjump" r:id="rId7"/>
              </a:rPr>
              <a:t>Invitación al curso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s" sz="1600" u="sng">
                <a:solidFill>
                  <a:schemeClr val="hlink"/>
                </a:solidFill>
                <a:hlinkClick action="ppaction://hlinksldjump" r:id="rId8"/>
              </a:rPr>
              <a:t>Creación de grupos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s" sz="1600" u="sng">
                <a:solidFill>
                  <a:schemeClr val="hlink"/>
                </a:solidFill>
                <a:hlinkClick action="ppaction://hlinksldjump" r:id="rId9"/>
              </a:rPr>
              <a:t>Calificaciones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s" sz="1600" u="sng">
                <a:solidFill>
                  <a:schemeClr val="hlink"/>
                </a:solidFill>
                <a:hlinkClick action="ppaction://hlinksldjump" r:id="rId10"/>
              </a:rPr>
              <a:t>Rúbricas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s" sz="1600" u="sng">
                <a:solidFill>
                  <a:schemeClr val="hlink"/>
                </a:solidFill>
                <a:hlinkClick action="ppaction://hlinksldjump" r:id="rId11"/>
              </a:rPr>
              <a:t>Creación de rúbricas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s" sz="1600" u="sng">
                <a:solidFill>
                  <a:schemeClr val="hlink"/>
                </a:solidFill>
                <a:hlinkClick action="ppaction://hlinksldjump" r:id="rId12"/>
              </a:rPr>
              <a:t>Asignación de rúbricas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s" sz="1600" u="sng">
                <a:solidFill>
                  <a:schemeClr val="hlink"/>
                </a:solidFill>
                <a:hlinkClick action="ppaction://hlinksldjump" r:id="rId13"/>
              </a:rPr>
              <a:t>Murales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s" sz="1600" u="sng">
                <a:solidFill>
                  <a:schemeClr val="hlink"/>
                </a:solidFill>
                <a:hlinkClick action="ppaction://hlinksldjump" r:id="rId14"/>
              </a:rPr>
              <a:t>Evaluación dentro de un mural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s" sz="1600" u="sng">
                <a:solidFill>
                  <a:schemeClr val="hlink"/>
                </a:solidFill>
                <a:hlinkClick action="ppaction://hlinksldjump" r:id="rId15"/>
              </a:rPr>
              <a:t>Ejemplos de uso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s" sz="1600" u="sng">
                <a:solidFill>
                  <a:schemeClr val="hlink"/>
                </a:solidFill>
                <a:hlinkClick action="ppaction://hlinksldjump" r:id="rId16"/>
              </a:rPr>
              <a:t>Creación de una rúbrica y evaluación de un alumno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s" sz="1600" u="sng">
                <a:solidFill>
                  <a:schemeClr val="hlink"/>
                </a:solidFill>
                <a:hlinkClick action="ppaction://hlinksldjump" r:id="rId17"/>
              </a:rPr>
              <a:t>Creación de un mural y evaluación de un grupo dentro del mural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 rotWithShape="1">
          <a:blip r:embed="rId18">
            <a:alphaModFix/>
          </a:blip>
          <a:srcRect b="12566" l="15774" r="9325" t="26491"/>
          <a:stretch/>
        </p:blipFill>
        <p:spPr>
          <a:xfrm>
            <a:off x="7892800" y="252337"/>
            <a:ext cx="996475" cy="3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2438" y="3550400"/>
            <a:ext cx="4079124" cy="71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3"/>
          <p:cNvPicPr preferRelativeResize="0"/>
          <p:nvPr/>
        </p:nvPicPr>
        <p:blipFill rotWithShape="1">
          <a:blip r:embed="rId4">
            <a:alphaModFix/>
          </a:blip>
          <a:srcRect b="40224" l="36497" r="25397" t="39914"/>
          <a:stretch/>
        </p:blipFill>
        <p:spPr>
          <a:xfrm>
            <a:off x="3279575" y="1519250"/>
            <a:ext cx="4295475" cy="133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2498" y="1416252"/>
            <a:ext cx="1700774" cy="162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52" name="Google Shape;25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6133" y="2749847"/>
            <a:ext cx="5751731" cy="1145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4"/>
          <p:cNvPicPr preferRelativeResize="0"/>
          <p:nvPr/>
        </p:nvPicPr>
        <p:blipFill rotWithShape="1">
          <a:blip r:embed="rId4">
            <a:alphaModFix/>
          </a:blip>
          <a:srcRect b="12566" l="15774" r="9325" t="26491"/>
          <a:stretch/>
        </p:blipFill>
        <p:spPr>
          <a:xfrm>
            <a:off x="7892800" y="252337"/>
            <a:ext cx="996475" cy="30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7900" y="1247800"/>
            <a:ext cx="3808199" cy="120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5"/>
          <p:cNvSpPr txBox="1"/>
          <p:nvPr>
            <p:ph idx="1" type="body"/>
          </p:nvPr>
        </p:nvSpPr>
        <p:spPr>
          <a:xfrm>
            <a:off x="227125" y="4709275"/>
            <a:ext cx="8780400" cy="3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42"/>
              <a:t>1. </a:t>
            </a:r>
            <a:r>
              <a:rPr lang="es" sz="1242"/>
              <a:t>Complete los niveles y criterios de la rúbrica, y presione “</a:t>
            </a:r>
            <a:r>
              <a:rPr i="1" lang="es" sz="1242"/>
              <a:t>Crear rúbrica</a:t>
            </a:r>
            <a:r>
              <a:rPr lang="es" sz="1242"/>
              <a:t>”.</a:t>
            </a:r>
            <a:endParaRPr sz="1242"/>
          </a:p>
        </p:txBody>
      </p:sp>
      <p:pic>
        <p:nvPicPr>
          <p:cNvPr id="260" name="Google Shape;260;p3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09" r="109" t="0"/>
          <a:stretch/>
        </p:blipFill>
        <p:spPr>
          <a:xfrm>
            <a:off x="949363" y="748550"/>
            <a:ext cx="7335900" cy="3790800"/>
          </a:xfrm>
          <a:prstGeom prst="round2SameRect">
            <a:avLst>
              <a:gd fmla="val 16667" name="adj1"/>
              <a:gd fmla="val 0" name="adj2"/>
            </a:avLst>
          </a:prstGeom>
        </p:spPr>
      </p:pic>
      <p:sp>
        <p:nvSpPr>
          <p:cNvPr id="261" name="Google Shape;261;p35"/>
          <p:cNvSpPr txBox="1"/>
          <p:nvPr>
            <p:ph idx="3" type="subTitle"/>
          </p:nvPr>
        </p:nvSpPr>
        <p:spPr>
          <a:xfrm>
            <a:off x="7332750" y="58975"/>
            <a:ext cx="16884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358"/>
              <a:buNone/>
            </a:pPr>
            <a:r>
              <a:rPr b="1" lang="es" sz="1200"/>
              <a:t>Ejemplo 1</a:t>
            </a:r>
            <a:endParaRPr b="1" sz="1200"/>
          </a:p>
        </p:txBody>
      </p:sp>
      <p:pic>
        <p:nvPicPr>
          <p:cNvPr id="262" name="Google Shape;262;p35"/>
          <p:cNvPicPr preferRelativeResize="0"/>
          <p:nvPr/>
        </p:nvPicPr>
        <p:blipFill rotWithShape="1">
          <a:blip r:embed="rId4">
            <a:alphaModFix/>
          </a:blip>
          <a:srcRect b="42399" l="44742" r="-13599" t="16910"/>
          <a:stretch/>
        </p:blipFill>
        <p:spPr>
          <a:xfrm>
            <a:off x="7161550" y="4155275"/>
            <a:ext cx="538825" cy="38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6"/>
          <p:cNvSpPr txBox="1"/>
          <p:nvPr>
            <p:ph idx="1" type="body"/>
          </p:nvPr>
        </p:nvSpPr>
        <p:spPr>
          <a:xfrm>
            <a:off x="227125" y="4709275"/>
            <a:ext cx="8780400" cy="3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00"/>
              <a:t>2. En la pestaña Alumnos de un curso, presione “</a:t>
            </a:r>
            <a:r>
              <a:rPr i="1" lang="es" sz="1200"/>
              <a:t>Asignar rúbrica</a:t>
            </a:r>
            <a:r>
              <a:rPr lang="es" sz="1200"/>
              <a:t>” para poder evaluar a cada alumno con la rúbrica creada.</a:t>
            </a:r>
            <a:endParaRPr sz="1200"/>
          </a:p>
        </p:txBody>
      </p:sp>
      <p:pic>
        <p:nvPicPr>
          <p:cNvPr id="269" name="Google Shape;269;p3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49" l="0" r="0" t="139"/>
          <a:stretch/>
        </p:blipFill>
        <p:spPr>
          <a:xfrm>
            <a:off x="949375" y="748550"/>
            <a:ext cx="7335900" cy="3775500"/>
          </a:xfrm>
          <a:prstGeom prst="round2SameRect">
            <a:avLst>
              <a:gd fmla="val 16667" name="adj1"/>
              <a:gd fmla="val 0" name="adj2"/>
            </a:avLst>
          </a:prstGeom>
        </p:spPr>
      </p:pic>
      <p:sp>
        <p:nvSpPr>
          <p:cNvPr id="270" name="Google Shape;270;p36"/>
          <p:cNvSpPr txBox="1"/>
          <p:nvPr>
            <p:ph idx="3" type="subTitle"/>
          </p:nvPr>
        </p:nvSpPr>
        <p:spPr>
          <a:xfrm>
            <a:off x="7332750" y="58975"/>
            <a:ext cx="16884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200"/>
              <a:t>Ejemplo 1</a:t>
            </a:r>
            <a:endParaRPr b="1" sz="1200"/>
          </a:p>
        </p:txBody>
      </p:sp>
      <p:pic>
        <p:nvPicPr>
          <p:cNvPr id="271" name="Google Shape;271;p36"/>
          <p:cNvPicPr preferRelativeResize="0"/>
          <p:nvPr/>
        </p:nvPicPr>
        <p:blipFill rotWithShape="1">
          <a:blip r:embed="rId4">
            <a:alphaModFix/>
          </a:blip>
          <a:srcRect b="42399" l="44742" r="-13599" t="16910"/>
          <a:stretch/>
        </p:blipFill>
        <p:spPr>
          <a:xfrm rot="5961020">
            <a:off x="7251880" y="1487076"/>
            <a:ext cx="641482" cy="45725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7"/>
          <p:cNvSpPr txBox="1"/>
          <p:nvPr>
            <p:ph idx="1" type="body"/>
          </p:nvPr>
        </p:nvSpPr>
        <p:spPr>
          <a:xfrm>
            <a:off x="227125" y="4709275"/>
            <a:ext cx="8780400" cy="3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00"/>
              <a:t>3</a:t>
            </a:r>
            <a:r>
              <a:rPr lang="es" sz="1200"/>
              <a:t>. Seleccione la rúbrica creada anteriormente y presione “</a:t>
            </a:r>
            <a:r>
              <a:rPr i="1" lang="es" sz="1200"/>
              <a:t>Asignar</a:t>
            </a:r>
            <a:r>
              <a:rPr lang="es" sz="1200"/>
              <a:t>”.</a:t>
            </a:r>
            <a:endParaRPr sz="1200"/>
          </a:p>
        </p:txBody>
      </p:sp>
      <p:pic>
        <p:nvPicPr>
          <p:cNvPr id="278" name="Google Shape;278;p3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49" l="0" r="0" t="139"/>
          <a:stretch/>
        </p:blipFill>
        <p:spPr>
          <a:xfrm>
            <a:off x="949375" y="748550"/>
            <a:ext cx="7335900" cy="3775500"/>
          </a:xfrm>
          <a:prstGeom prst="round2SameRect">
            <a:avLst>
              <a:gd fmla="val 16667" name="adj1"/>
              <a:gd fmla="val 0" name="adj2"/>
            </a:avLst>
          </a:prstGeom>
        </p:spPr>
      </p:pic>
      <p:sp>
        <p:nvSpPr>
          <p:cNvPr id="279" name="Google Shape;279;p37"/>
          <p:cNvSpPr txBox="1"/>
          <p:nvPr>
            <p:ph idx="3" type="subTitle"/>
          </p:nvPr>
        </p:nvSpPr>
        <p:spPr>
          <a:xfrm>
            <a:off x="7332750" y="58975"/>
            <a:ext cx="16884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200"/>
              <a:t>Ejemplo 1</a:t>
            </a:r>
            <a:endParaRPr b="1" sz="1200"/>
          </a:p>
        </p:txBody>
      </p:sp>
      <p:pic>
        <p:nvPicPr>
          <p:cNvPr id="280" name="Google Shape;280;p37"/>
          <p:cNvPicPr preferRelativeResize="0"/>
          <p:nvPr/>
        </p:nvPicPr>
        <p:blipFill rotWithShape="1">
          <a:blip r:embed="rId4">
            <a:alphaModFix/>
          </a:blip>
          <a:srcRect b="42399" l="44742" r="-13599" t="16910"/>
          <a:stretch/>
        </p:blipFill>
        <p:spPr>
          <a:xfrm rot="1301295">
            <a:off x="5958400" y="3152650"/>
            <a:ext cx="538825" cy="38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8"/>
          <p:cNvSpPr txBox="1"/>
          <p:nvPr>
            <p:ph idx="1" type="body"/>
          </p:nvPr>
        </p:nvSpPr>
        <p:spPr>
          <a:xfrm>
            <a:off x="227125" y="4709275"/>
            <a:ext cx="8780400" cy="3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00"/>
              <a:t>4</a:t>
            </a:r>
            <a:r>
              <a:rPr lang="es" sz="1200"/>
              <a:t>. Presione “</a:t>
            </a:r>
            <a:r>
              <a:rPr i="1" lang="es" sz="1200"/>
              <a:t>Evaluar</a:t>
            </a:r>
            <a:r>
              <a:rPr lang="es" sz="1200"/>
              <a:t>” sobre el alumno que desea evaluar.</a:t>
            </a:r>
            <a:endParaRPr sz="1200"/>
          </a:p>
        </p:txBody>
      </p:sp>
      <p:pic>
        <p:nvPicPr>
          <p:cNvPr id="287" name="Google Shape;287;p3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49" l="0" r="0" t="139"/>
          <a:stretch/>
        </p:blipFill>
        <p:spPr>
          <a:xfrm>
            <a:off x="949375" y="748550"/>
            <a:ext cx="7335900" cy="3775500"/>
          </a:xfrm>
          <a:prstGeom prst="round2SameRect">
            <a:avLst>
              <a:gd fmla="val 16667" name="adj1"/>
              <a:gd fmla="val 0" name="adj2"/>
            </a:avLst>
          </a:prstGeom>
        </p:spPr>
      </p:pic>
      <p:sp>
        <p:nvSpPr>
          <p:cNvPr id="288" name="Google Shape;288;p38"/>
          <p:cNvSpPr txBox="1"/>
          <p:nvPr>
            <p:ph idx="3" type="subTitle"/>
          </p:nvPr>
        </p:nvSpPr>
        <p:spPr>
          <a:xfrm>
            <a:off x="7332750" y="58975"/>
            <a:ext cx="16884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200"/>
              <a:t>Ejemplo 1</a:t>
            </a:r>
            <a:endParaRPr b="1" sz="1200"/>
          </a:p>
        </p:txBody>
      </p:sp>
      <p:pic>
        <p:nvPicPr>
          <p:cNvPr id="289" name="Google Shape;289;p38"/>
          <p:cNvPicPr preferRelativeResize="0"/>
          <p:nvPr/>
        </p:nvPicPr>
        <p:blipFill rotWithShape="1">
          <a:blip r:embed="rId4">
            <a:alphaModFix/>
          </a:blip>
          <a:srcRect b="42399" l="44742" r="-13599" t="16910"/>
          <a:stretch/>
        </p:blipFill>
        <p:spPr>
          <a:xfrm rot="427766">
            <a:off x="6665380" y="3559176"/>
            <a:ext cx="641483" cy="45725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 txBox="1"/>
          <p:nvPr>
            <p:ph idx="1" type="body"/>
          </p:nvPr>
        </p:nvSpPr>
        <p:spPr>
          <a:xfrm>
            <a:off x="227125" y="4709275"/>
            <a:ext cx="8780400" cy="3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00"/>
              <a:t>5</a:t>
            </a:r>
            <a:r>
              <a:rPr lang="es" sz="1200"/>
              <a:t>. Seleccione la rúbrica creada anteriormente y presione “</a:t>
            </a:r>
            <a:r>
              <a:rPr i="1" lang="es" sz="1200"/>
              <a:t>Ir a evaluar</a:t>
            </a:r>
            <a:r>
              <a:rPr lang="es" sz="1200"/>
              <a:t>”.</a:t>
            </a:r>
            <a:endParaRPr sz="1200"/>
          </a:p>
        </p:txBody>
      </p:sp>
      <p:pic>
        <p:nvPicPr>
          <p:cNvPr id="296" name="Google Shape;296;p3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49" l="0" r="0" t="139"/>
          <a:stretch/>
        </p:blipFill>
        <p:spPr>
          <a:xfrm>
            <a:off x="949375" y="748550"/>
            <a:ext cx="7335900" cy="3775500"/>
          </a:xfrm>
          <a:prstGeom prst="round2SameRect">
            <a:avLst>
              <a:gd fmla="val 16667" name="adj1"/>
              <a:gd fmla="val 0" name="adj2"/>
            </a:avLst>
          </a:prstGeom>
        </p:spPr>
      </p:pic>
      <p:sp>
        <p:nvSpPr>
          <p:cNvPr id="297" name="Google Shape;297;p39"/>
          <p:cNvSpPr txBox="1"/>
          <p:nvPr>
            <p:ph idx="3" type="subTitle"/>
          </p:nvPr>
        </p:nvSpPr>
        <p:spPr>
          <a:xfrm>
            <a:off x="7332750" y="58975"/>
            <a:ext cx="16884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200"/>
              <a:t>Ejemplo 1</a:t>
            </a:r>
            <a:endParaRPr b="1" sz="1200"/>
          </a:p>
        </p:txBody>
      </p:sp>
      <p:pic>
        <p:nvPicPr>
          <p:cNvPr id="298" name="Google Shape;298;p39"/>
          <p:cNvPicPr preferRelativeResize="0"/>
          <p:nvPr/>
        </p:nvPicPr>
        <p:blipFill rotWithShape="1">
          <a:blip r:embed="rId4">
            <a:alphaModFix/>
          </a:blip>
          <a:srcRect b="42399" l="44742" r="-13599" t="16910"/>
          <a:stretch/>
        </p:blipFill>
        <p:spPr>
          <a:xfrm rot="991837">
            <a:off x="5634030" y="3146101"/>
            <a:ext cx="641483" cy="457253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0"/>
          <p:cNvSpPr txBox="1"/>
          <p:nvPr>
            <p:ph idx="1" type="body"/>
          </p:nvPr>
        </p:nvSpPr>
        <p:spPr>
          <a:xfrm>
            <a:off x="227125" y="4709275"/>
            <a:ext cx="8780400" cy="3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00"/>
              <a:t>6</a:t>
            </a:r>
            <a:r>
              <a:rPr lang="es" sz="1200"/>
              <a:t>. Seleccione un nivel de evaluación para cada criterio (opcionalmente puede agregar observaciones) y presione “</a:t>
            </a:r>
            <a:r>
              <a:rPr i="1" lang="es" sz="1200"/>
              <a:t>Guardar</a:t>
            </a:r>
            <a:r>
              <a:rPr lang="es" sz="1200"/>
              <a:t>”.</a:t>
            </a:r>
            <a:endParaRPr sz="1200"/>
          </a:p>
        </p:txBody>
      </p:sp>
      <p:pic>
        <p:nvPicPr>
          <p:cNvPr id="305" name="Google Shape;305;p4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49" l="0" r="0" t="139"/>
          <a:stretch/>
        </p:blipFill>
        <p:spPr>
          <a:xfrm>
            <a:off x="949375" y="748550"/>
            <a:ext cx="7335900" cy="3775500"/>
          </a:xfrm>
          <a:prstGeom prst="round2SameRect">
            <a:avLst>
              <a:gd fmla="val 16667" name="adj1"/>
              <a:gd fmla="val 0" name="adj2"/>
            </a:avLst>
          </a:prstGeom>
        </p:spPr>
      </p:pic>
      <p:sp>
        <p:nvSpPr>
          <p:cNvPr id="306" name="Google Shape;306;p40"/>
          <p:cNvSpPr txBox="1"/>
          <p:nvPr>
            <p:ph idx="3" type="subTitle"/>
          </p:nvPr>
        </p:nvSpPr>
        <p:spPr>
          <a:xfrm>
            <a:off x="7332750" y="58975"/>
            <a:ext cx="16884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200"/>
              <a:t>Ejemplo 1</a:t>
            </a:r>
            <a:endParaRPr b="1" sz="1200"/>
          </a:p>
        </p:txBody>
      </p:sp>
      <p:pic>
        <p:nvPicPr>
          <p:cNvPr id="307" name="Google Shape;307;p40"/>
          <p:cNvPicPr preferRelativeResize="0"/>
          <p:nvPr/>
        </p:nvPicPr>
        <p:blipFill rotWithShape="1">
          <a:blip r:embed="rId4">
            <a:alphaModFix/>
          </a:blip>
          <a:srcRect b="42399" l="44742" r="-13599" t="16910"/>
          <a:stretch/>
        </p:blipFill>
        <p:spPr>
          <a:xfrm rot="5235395">
            <a:off x="5673180" y="3661501"/>
            <a:ext cx="641483" cy="457253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1"/>
          <p:cNvSpPr txBox="1"/>
          <p:nvPr>
            <p:ph idx="1" type="body"/>
          </p:nvPr>
        </p:nvSpPr>
        <p:spPr>
          <a:xfrm>
            <a:off x="227125" y="4709275"/>
            <a:ext cx="8780400" cy="3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7</a:t>
            </a:r>
            <a:r>
              <a:rPr lang="es"/>
              <a:t>. En la sección </a:t>
            </a:r>
            <a:r>
              <a:rPr i="1" lang="es"/>
              <a:t>Ver calificaciones, </a:t>
            </a:r>
            <a:r>
              <a:rPr lang="es"/>
              <a:t>d</a:t>
            </a:r>
            <a:r>
              <a:rPr lang="es"/>
              <a:t>entro de la pestaña “</a:t>
            </a:r>
            <a:r>
              <a:rPr i="1" lang="es"/>
              <a:t>Alumno</a:t>
            </a:r>
            <a:r>
              <a:rPr lang="es"/>
              <a:t>”, presione “</a:t>
            </a:r>
            <a:r>
              <a:rPr i="1" lang="es"/>
              <a:t>Ver calificaciones</a:t>
            </a:r>
            <a:r>
              <a:rPr lang="es"/>
              <a:t>” en la rúbrica creada anteriormente.</a:t>
            </a:r>
            <a:endParaRPr/>
          </a:p>
        </p:txBody>
      </p:sp>
      <p:pic>
        <p:nvPicPr>
          <p:cNvPr id="314" name="Google Shape;314;p4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49" l="0" r="0" t="139"/>
          <a:stretch/>
        </p:blipFill>
        <p:spPr>
          <a:xfrm>
            <a:off x="949375" y="748550"/>
            <a:ext cx="7335900" cy="3775500"/>
          </a:xfrm>
          <a:prstGeom prst="round2SameRect">
            <a:avLst>
              <a:gd fmla="val 16667" name="adj1"/>
              <a:gd fmla="val 0" name="adj2"/>
            </a:avLst>
          </a:prstGeom>
        </p:spPr>
      </p:pic>
      <p:sp>
        <p:nvSpPr>
          <p:cNvPr id="315" name="Google Shape;315;p41"/>
          <p:cNvSpPr txBox="1"/>
          <p:nvPr>
            <p:ph idx="3" type="subTitle"/>
          </p:nvPr>
        </p:nvSpPr>
        <p:spPr>
          <a:xfrm>
            <a:off x="7332750" y="58975"/>
            <a:ext cx="16884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200"/>
              <a:t>Ejemplo 1</a:t>
            </a:r>
            <a:endParaRPr b="1" sz="1200"/>
          </a:p>
        </p:txBody>
      </p:sp>
      <p:pic>
        <p:nvPicPr>
          <p:cNvPr id="316" name="Google Shape;316;p41"/>
          <p:cNvPicPr preferRelativeResize="0"/>
          <p:nvPr/>
        </p:nvPicPr>
        <p:blipFill rotWithShape="1">
          <a:blip r:embed="rId4">
            <a:alphaModFix/>
          </a:blip>
          <a:srcRect b="42399" l="44742" r="-13599" t="16910"/>
          <a:stretch/>
        </p:blipFill>
        <p:spPr>
          <a:xfrm rot="598023">
            <a:off x="6635794" y="2545375"/>
            <a:ext cx="824464" cy="5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2"/>
          <p:cNvSpPr txBox="1"/>
          <p:nvPr>
            <p:ph idx="1" type="body"/>
          </p:nvPr>
        </p:nvSpPr>
        <p:spPr>
          <a:xfrm>
            <a:off x="227125" y="4709275"/>
            <a:ext cx="8780400" cy="3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00"/>
              <a:t>8</a:t>
            </a:r>
            <a:r>
              <a:rPr lang="es" sz="1200"/>
              <a:t>. Finalmente, podrá ver la calificación realizada al alumno. Si desea obtener más detalle, presione “</a:t>
            </a:r>
            <a:r>
              <a:rPr i="1" lang="es" sz="1200"/>
              <a:t>Ver calificación</a:t>
            </a:r>
            <a:r>
              <a:rPr lang="es" sz="1200"/>
              <a:t>”.</a:t>
            </a:r>
            <a:endParaRPr sz="1200"/>
          </a:p>
        </p:txBody>
      </p:sp>
      <p:pic>
        <p:nvPicPr>
          <p:cNvPr id="323" name="Google Shape;323;p4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49" l="0" r="0" t="139"/>
          <a:stretch/>
        </p:blipFill>
        <p:spPr>
          <a:xfrm>
            <a:off x="949375" y="748550"/>
            <a:ext cx="7335900" cy="3775500"/>
          </a:xfrm>
          <a:prstGeom prst="round2SameRect">
            <a:avLst>
              <a:gd fmla="val 16667" name="adj1"/>
              <a:gd fmla="val 0" name="adj2"/>
            </a:avLst>
          </a:prstGeom>
        </p:spPr>
      </p:pic>
      <p:sp>
        <p:nvSpPr>
          <p:cNvPr id="324" name="Google Shape;324;p42"/>
          <p:cNvSpPr txBox="1"/>
          <p:nvPr>
            <p:ph idx="3" type="subTitle"/>
          </p:nvPr>
        </p:nvSpPr>
        <p:spPr>
          <a:xfrm>
            <a:off x="7332750" y="58975"/>
            <a:ext cx="16884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200"/>
              <a:t>Ejemplo 1</a:t>
            </a:r>
            <a:endParaRPr b="1" sz="1200"/>
          </a:p>
        </p:txBody>
      </p:sp>
      <p:pic>
        <p:nvPicPr>
          <p:cNvPr id="325" name="Google Shape;325;p42"/>
          <p:cNvPicPr preferRelativeResize="0"/>
          <p:nvPr/>
        </p:nvPicPr>
        <p:blipFill rotWithShape="1">
          <a:blip r:embed="rId4">
            <a:alphaModFix/>
          </a:blip>
          <a:srcRect b="42399" l="44742" r="-13599" t="16910"/>
          <a:stretch/>
        </p:blipFill>
        <p:spPr>
          <a:xfrm rot="-2700008">
            <a:off x="7258480" y="2268738"/>
            <a:ext cx="641483" cy="457253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227100" y="785550"/>
            <a:ext cx="1725300" cy="3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Para </a:t>
            </a:r>
            <a:r>
              <a:rPr b="1" lang="es"/>
              <a:t>iniciar sesión</a:t>
            </a:r>
            <a:r>
              <a:rPr lang="es"/>
              <a:t> en FlipBoard, puede hacerlo mediante dos opciones:</a:t>
            </a:r>
            <a:endParaRPr/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Char char="➔"/>
            </a:pPr>
            <a:r>
              <a:rPr lang="es"/>
              <a:t>Utilizando su cuenta de FlipBoard (indicando correo electrónico y contraseña)</a:t>
            </a:r>
            <a:endParaRPr/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Char char="➔"/>
            </a:pPr>
            <a:r>
              <a:rPr lang="es"/>
              <a:t>Utilizando su cuenta de Google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 txBox="1"/>
          <p:nvPr>
            <p:ph type="title"/>
          </p:nvPr>
        </p:nvSpPr>
        <p:spPr>
          <a:xfrm>
            <a:off x="227100" y="190475"/>
            <a:ext cx="1725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i="1" lang="es" sz="1820"/>
              <a:t>Iniciar sesión</a:t>
            </a:r>
            <a:endParaRPr sz="1820"/>
          </a:p>
        </p:txBody>
      </p:sp>
      <p:pic>
        <p:nvPicPr>
          <p:cNvPr id="81" name="Google Shape;81;p1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88" l="69" r="69" t="0"/>
          <a:stretch/>
        </p:blipFill>
        <p:spPr>
          <a:xfrm>
            <a:off x="2262775" y="1089450"/>
            <a:ext cx="6747900" cy="3486900"/>
          </a:xfrm>
          <a:prstGeom prst="round2SameRect">
            <a:avLst>
              <a:gd fmla="val 16667" name="adj1"/>
              <a:gd fmla="val 0" name="adj2"/>
            </a:avLst>
          </a:prstGeom>
        </p:spPr>
      </p:pic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3"/>
          <p:cNvSpPr txBox="1"/>
          <p:nvPr>
            <p:ph idx="1" type="body"/>
          </p:nvPr>
        </p:nvSpPr>
        <p:spPr>
          <a:xfrm>
            <a:off x="227125" y="4709275"/>
            <a:ext cx="8780400" cy="3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00"/>
              <a:t>9</a:t>
            </a:r>
            <a:r>
              <a:rPr lang="es" sz="1200"/>
              <a:t>. Calificación realizada (detalle al presionar “</a:t>
            </a:r>
            <a:r>
              <a:rPr i="1" lang="es" sz="1200"/>
              <a:t>Ver calificación</a:t>
            </a:r>
            <a:r>
              <a:rPr lang="es" sz="1200"/>
              <a:t>”).</a:t>
            </a:r>
            <a:endParaRPr sz="1200"/>
          </a:p>
        </p:txBody>
      </p:sp>
      <p:pic>
        <p:nvPicPr>
          <p:cNvPr id="332" name="Google Shape;332;p4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99" l="0" r="0" t="89"/>
          <a:stretch/>
        </p:blipFill>
        <p:spPr>
          <a:xfrm>
            <a:off x="949375" y="748550"/>
            <a:ext cx="7335900" cy="3775500"/>
          </a:xfrm>
          <a:prstGeom prst="round2SameRect">
            <a:avLst>
              <a:gd fmla="val 16667" name="adj1"/>
              <a:gd fmla="val 0" name="adj2"/>
            </a:avLst>
          </a:prstGeom>
        </p:spPr>
      </p:pic>
      <p:sp>
        <p:nvSpPr>
          <p:cNvPr id="333" name="Google Shape;333;p43"/>
          <p:cNvSpPr txBox="1"/>
          <p:nvPr>
            <p:ph idx="3" type="subTitle"/>
          </p:nvPr>
        </p:nvSpPr>
        <p:spPr>
          <a:xfrm>
            <a:off x="7332750" y="58975"/>
            <a:ext cx="16884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200"/>
              <a:t>Ejemplo 1</a:t>
            </a:r>
            <a:endParaRPr b="1" sz="1200"/>
          </a:p>
        </p:txBody>
      </p:sp>
      <p:sp>
        <p:nvSpPr>
          <p:cNvPr id="334" name="Google Shape;33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3113" y="898124"/>
            <a:ext cx="3997773" cy="114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41" name="Google Shape;341;p44"/>
          <p:cNvPicPr preferRelativeResize="0"/>
          <p:nvPr/>
        </p:nvPicPr>
        <p:blipFill rotWithShape="1">
          <a:blip r:embed="rId4">
            <a:alphaModFix/>
          </a:blip>
          <a:srcRect b="12566" l="15774" r="9325" t="26491"/>
          <a:stretch/>
        </p:blipFill>
        <p:spPr>
          <a:xfrm>
            <a:off x="7892800" y="252337"/>
            <a:ext cx="996475" cy="30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5187" y="2312350"/>
            <a:ext cx="5873623" cy="193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5"/>
          <p:cNvSpPr txBox="1"/>
          <p:nvPr>
            <p:ph idx="1" type="body"/>
          </p:nvPr>
        </p:nvSpPr>
        <p:spPr>
          <a:xfrm>
            <a:off x="227125" y="4709275"/>
            <a:ext cx="8780400" cy="3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42"/>
              <a:t>1. Dentro de un curso, presione “</a:t>
            </a:r>
            <a:r>
              <a:rPr i="1" lang="es" sz="1242"/>
              <a:t>Crear nuevo mural</a:t>
            </a:r>
            <a:r>
              <a:rPr lang="es" sz="1242"/>
              <a:t>”.</a:t>
            </a:r>
            <a:endParaRPr sz="1242"/>
          </a:p>
        </p:txBody>
      </p:sp>
      <p:pic>
        <p:nvPicPr>
          <p:cNvPr id="348" name="Google Shape;348;p4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9" r="9" t="0"/>
          <a:stretch/>
        </p:blipFill>
        <p:spPr>
          <a:xfrm>
            <a:off x="949363" y="748550"/>
            <a:ext cx="7335900" cy="3790800"/>
          </a:xfrm>
          <a:prstGeom prst="round2SameRect">
            <a:avLst>
              <a:gd fmla="val 16667" name="adj1"/>
              <a:gd fmla="val 0" name="adj2"/>
            </a:avLst>
          </a:prstGeom>
        </p:spPr>
      </p:pic>
      <p:sp>
        <p:nvSpPr>
          <p:cNvPr id="349" name="Google Shape;349;p45"/>
          <p:cNvSpPr txBox="1"/>
          <p:nvPr>
            <p:ph idx="3" type="subTitle"/>
          </p:nvPr>
        </p:nvSpPr>
        <p:spPr>
          <a:xfrm>
            <a:off x="7332750" y="58975"/>
            <a:ext cx="16884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358"/>
              <a:buNone/>
            </a:pPr>
            <a:r>
              <a:rPr b="1" lang="es" sz="1200"/>
              <a:t>Ejemplo 2</a:t>
            </a:r>
            <a:endParaRPr b="1" sz="1200"/>
          </a:p>
        </p:txBody>
      </p:sp>
      <p:pic>
        <p:nvPicPr>
          <p:cNvPr id="350" name="Google Shape;350;p45"/>
          <p:cNvPicPr preferRelativeResize="0"/>
          <p:nvPr/>
        </p:nvPicPr>
        <p:blipFill rotWithShape="1">
          <a:blip r:embed="rId4">
            <a:alphaModFix/>
          </a:blip>
          <a:srcRect b="42399" l="44742" r="-13599" t="16910"/>
          <a:stretch/>
        </p:blipFill>
        <p:spPr>
          <a:xfrm rot="2363107">
            <a:off x="6398275" y="3746450"/>
            <a:ext cx="700425" cy="499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6"/>
          <p:cNvSpPr txBox="1"/>
          <p:nvPr>
            <p:ph idx="1" type="body"/>
          </p:nvPr>
        </p:nvSpPr>
        <p:spPr>
          <a:xfrm>
            <a:off x="227125" y="4709275"/>
            <a:ext cx="8780400" cy="3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42"/>
              <a:t>2</a:t>
            </a:r>
            <a:r>
              <a:rPr lang="es" sz="1242"/>
              <a:t>. Complete los campos solicitados. Además, puede asignar una rúbrica presionando “</a:t>
            </a:r>
            <a:r>
              <a:rPr i="1" lang="es" sz="1242"/>
              <a:t>Asignar rúbrica</a:t>
            </a:r>
            <a:r>
              <a:rPr lang="es" sz="1242"/>
              <a:t>”.</a:t>
            </a:r>
            <a:endParaRPr sz="1242"/>
          </a:p>
        </p:txBody>
      </p:sp>
      <p:pic>
        <p:nvPicPr>
          <p:cNvPr id="357" name="Google Shape;357;p4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59" r="59" t="0"/>
          <a:stretch/>
        </p:blipFill>
        <p:spPr>
          <a:xfrm>
            <a:off x="949363" y="748550"/>
            <a:ext cx="7335900" cy="3790800"/>
          </a:xfrm>
          <a:prstGeom prst="round2SameRect">
            <a:avLst>
              <a:gd fmla="val 16667" name="adj1"/>
              <a:gd fmla="val 0" name="adj2"/>
            </a:avLst>
          </a:prstGeom>
        </p:spPr>
      </p:pic>
      <p:sp>
        <p:nvSpPr>
          <p:cNvPr id="358" name="Google Shape;358;p46"/>
          <p:cNvSpPr txBox="1"/>
          <p:nvPr>
            <p:ph idx="3" type="subTitle"/>
          </p:nvPr>
        </p:nvSpPr>
        <p:spPr>
          <a:xfrm>
            <a:off x="7332750" y="58975"/>
            <a:ext cx="16884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358"/>
              <a:buNone/>
            </a:pPr>
            <a:r>
              <a:rPr b="1" lang="es" sz="1200"/>
              <a:t>Ejemplo 2</a:t>
            </a:r>
            <a:endParaRPr b="1" sz="1200"/>
          </a:p>
        </p:txBody>
      </p:sp>
      <p:pic>
        <p:nvPicPr>
          <p:cNvPr id="359" name="Google Shape;359;p46"/>
          <p:cNvPicPr preferRelativeResize="0"/>
          <p:nvPr/>
        </p:nvPicPr>
        <p:blipFill rotWithShape="1">
          <a:blip r:embed="rId4">
            <a:alphaModFix/>
          </a:blip>
          <a:srcRect b="42399" l="44742" r="-13599" t="16910"/>
          <a:stretch/>
        </p:blipFill>
        <p:spPr>
          <a:xfrm rot="-2514358">
            <a:off x="4285353" y="3180685"/>
            <a:ext cx="743240" cy="529782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7"/>
          <p:cNvSpPr txBox="1"/>
          <p:nvPr>
            <p:ph idx="1" type="body"/>
          </p:nvPr>
        </p:nvSpPr>
        <p:spPr>
          <a:xfrm>
            <a:off x="227125" y="4709275"/>
            <a:ext cx="8780400" cy="3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42"/>
              <a:t>3</a:t>
            </a:r>
            <a:r>
              <a:rPr lang="es" sz="1242"/>
              <a:t>. Seleccione la rúbrica deseada para evaluar el desempeño de los participantes en el mural y presione “</a:t>
            </a:r>
            <a:r>
              <a:rPr i="1" lang="es" sz="1242"/>
              <a:t>Asignar</a:t>
            </a:r>
            <a:r>
              <a:rPr lang="es" sz="1242"/>
              <a:t>”.</a:t>
            </a:r>
            <a:endParaRPr sz="1242"/>
          </a:p>
        </p:txBody>
      </p:sp>
      <p:pic>
        <p:nvPicPr>
          <p:cNvPr id="366" name="Google Shape;366;p4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59" r="59" t="0"/>
          <a:stretch/>
        </p:blipFill>
        <p:spPr>
          <a:xfrm>
            <a:off x="949363" y="748550"/>
            <a:ext cx="7335900" cy="3790800"/>
          </a:xfrm>
          <a:prstGeom prst="round2SameRect">
            <a:avLst>
              <a:gd fmla="val 16667" name="adj1"/>
              <a:gd fmla="val 0" name="adj2"/>
            </a:avLst>
          </a:prstGeom>
        </p:spPr>
      </p:pic>
      <p:sp>
        <p:nvSpPr>
          <p:cNvPr id="367" name="Google Shape;367;p47"/>
          <p:cNvSpPr txBox="1"/>
          <p:nvPr>
            <p:ph idx="3" type="subTitle"/>
          </p:nvPr>
        </p:nvSpPr>
        <p:spPr>
          <a:xfrm>
            <a:off x="7332750" y="58975"/>
            <a:ext cx="16884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358"/>
              <a:buNone/>
            </a:pPr>
            <a:r>
              <a:rPr b="1" lang="es" sz="1200"/>
              <a:t>Ejemplo 2</a:t>
            </a:r>
            <a:endParaRPr b="1" sz="1200"/>
          </a:p>
        </p:txBody>
      </p:sp>
      <p:pic>
        <p:nvPicPr>
          <p:cNvPr id="368" name="Google Shape;368;p47"/>
          <p:cNvPicPr preferRelativeResize="0"/>
          <p:nvPr/>
        </p:nvPicPr>
        <p:blipFill rotWithShape="1">
          <a:blip r:embed="rId4">
            <a:alphaModFix/>
          </a:blip>
          <a:srcRect b="42399" l="44742" r="-13599" t="16910"/>
          <a:stretch/>
        </p:blipFill>
        <p:spPr>
          <a:xfrm rot="1546660">
            <a:off x="5776368" y="3079142"/>
            <a:ext cx="751719" cy="535807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8"/>
          <p:cNvSpPr txBox="1"/>
          <p:nvPr>
            <p:ph idx="1" type="body"/>
          </p:nvPr>
        </p:nvSpPr>
        <p:spPr>
          <a:xfrm>
            <a:off x="227125" y="4709275"/>
            <a:ext cx="8780400" cy="3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42"/>
              <a:t>4</a:t>
            </a:r>
            <a:r>
              <a:rPr lang="es" sz="1242"/>
              <a:t>. Presione “</a:t>
            </a:r>
            <a:r>
              <a:rPr i="1" lang="es" sz="1242"/>
              <a:t>Crear mural</a:t>
            </a:r>
            <a:r>
              <a:rPr lang="es" sz="1242"/>
              <a:t>”.</a:t>
            </a:r>
            <a:endParaRPr sz="1242"/>
          </a:p>
        </p:txBody>
      </p:sp>
      <p:pic>
        <p:nvPicPr>
          <p:cNvPr id="375" name="Google Shape;375;p4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59" r="59" t="0"/>
          <a:stretch/>
        </p:blipFill>
        <p:spPr>
          <a:xfrm>
            <a:off x="949363" y="748550"/>
            <a:ext cx="7335900" cy="3790800"/>
          </a:xfrm>
          <a:prstGeom prst="round2SameRect">
            <a:avLst>
              <a:gd fmla="val 16667" name="adj1"/>
              <a:gd fmla="val 0" name="adj2"/>
            </a:avLst>
          </a:prstGeom>
        </p:spPr>
      </p:pic>
      <p:sp>
        <p:nvSpPr>
          <p:cNvPr id="376" name="Google Shape;376;p48"/>
          <p:cNvSpPr txBox="1"/>
          <p:nvPr>
            <p:ph idx="3" type="subTitle"/>
          </p:nvPr>
        </p:nvSpPr>
        <p:spPr>
          <a:xfrm>
            <a:off x="7332750" y="58975"/>
            <a:ext cx="16884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358"/>
              <a:buNone/>
            </a:pPr>
            <a:r>
              <a:rPr b="1" lang="es" sz="1200"/>
              <a:t>Ejemplo 2</a:t>
            </a:r>
            <a:endParaRPr b="1" sz="1200"/>
          </a:p>
        </p:txBody>
      </p:sp>
      <p:pic>
        <p:nvPicPr>
          <p:cNvPr id="377" name="Google Shape;377;p48"/>
          <p:cNvPicPr preferRelativeResize="0"/>
          <p:nvPr/>
        </p:nvPicPr>
        <p:blipFill rotWithShape="1">
          <a:blip r:embed="rId4">
            <a:alphaModFix/>
          </a:blip>
          <a:srcRect b="42399" l="44742" r="-13599" t="16910"/>
          <a:stretch/>
        </p:blipFill>
        <p:spPr>
          <a:xfrm rot="-375177">
            <a:off x="4374012" y="3397416"/>
            <a:ext cx="538827" cy="30462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9"/>
          <p:cNvSpPr txBox="1"/>
          <p:nvPr>
            <p:ph idx="1" type="body"/>
          </p:nvPr>
        </p:nvSpPr>
        <p:spPr>
          <a:xfrm>
            <a:off x="227125" y="4709275"/>
            <a:ext cx="8780400" cy="3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42"/>
              <a:t>5</a:t>
            </a:r>
            <a:r>
              <a:rPr lang="es" sz="1242"/>
              <a:t>. Dentro del mural, presione “</a:t>
            </a:r>
            <a:r>
              <a:rPr i="1" lang="es" sz="1242"/>
              <a:t>Evaluar</a:t>
            </a:r>
            <a:r>
              <a:rPr lang="es" sz="1242"/>
              <a:t>”</a:t>
            </a:r>
            <a:endParaRPr sz="1242"/>
          </a:p>
        </p:txBody>
      </p:sp>
      <p:pic>
        <p:nvPicPr>
          <p:cNvPr id="384" name="Google Shape;384;p4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59" r="59" t="0"/>
          <a:stretch/>
        </p:blipFill>
        <p:spPr>
          <a:xfrm>
            <a:off x="949363" y="748550"/>
            <a:ext cx="7335900" cy="3790800"/>
          </a:xfrm>
          <a:prstGeom prst="round2SameRect">
            <a:avLst>
              <a:gd fmla="val 16667" name="adj1"/>
              <a:gd fmla="val 0" name="adj2"/>
            </a:avLst>
          </a:prstGeom>
        </p:spPr>
      </p:pic>
      <p:sp>
        <p:nvSpPr>
          <p:cNvPr id="385" name="Google Shape;385;p49"/>
          <p:cNvSpPr txBox="1"/>
          <p:nvPr>
            <p:ph idx="3" type="subTitle"/>
          </p:nvPr>
        </p:nvSpPr>
        <p:spPr>
          <a:xfrm>
            <a:off x="7332750" y="58975"/>
            <a:ext cx="16884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358"/>
              <a:buNone/>
            </a:pPr>
            <a:r>
              <a:rPr b="1" lang="es" sz="1200"/>
              <a:t>Ejemplo 2</a:t>
            </a:r>
            <a:endParaRPr b="1" sz="1200"/>
          </a:p>
        </p:txBody>
      </p:sp>
      <p:pic>
        <p:nvPicPr>
          <p:cNvPr id="386" name="Google Shape;386;p49"/>
          <p:cNvPicPr preferRelativeResize="0"/>
          <p:nvPr/>
        </p:nvPicPr>
        <p:blipFill rotWithShape="1">
          <a:blip r:embed="rId4">
            <a:alphaModFix/>
          </a:blip>
          <a:srcRect b="42399" l="44742" r="-13599" t="16910"/>
          <a:stretch/>
        </p:blipFill>
        <p:spPr>
          <a:xfrm rot="-2402498">
            <a:off x="6735158" y="963065"/>
            <a:ext cx="1018756" cy="575941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0"/>
          <p:cNvSpPr txBox="1"/>
          <p:nvPr>
            <p:ph idx="1" type="body"/>
          </p:nvPr>
        </p:nvSpPr>
        <p:spPr>
          <a:xfrm>
            <a:off x="227125" y="4709275"/>
            <a:ext cx="8780400" cy="3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42"/>
              <a:t>6</a:t>
            </a:r>
            <a:r>
              <a:rPr lang="es" sz="1242"/>
              <a:t>. </a:t>
            </a:r>
            <a:r>
              <a:rPr lang="es" sz="1242"/>
              <a:t>Diríjase</a:t>
            </a:r>
            <a:r>
              <a:rPr lang="es" sz="1242"/>
              <a:t> a la pestaña “</a:t>
            </a:r>
            <a:r>
              <a:rPr i="1" lang="es" sz="1242"/>
              <a:t>Grupos</a:t>
            </a:r>
            <a:r>
              <a:rPr lang="es" sz="1242"/>
              <a:t>” y presione “</a:t>
            </a:r>
            <a:r>
              <a:rPr i="1" lang="es" sz="1242"/>
              <a:t>Evaluar</a:t>
            </a:r>
            <a:r>
              <a:rPr lang="es" sz="1242"/>
              <a:t>” sobre el grupo deseado.</a:t>
            </a:r>
            <a:endParaRPr sz="1242"/>
          </a:p>
        </p:txBody>
      </p:sp>
      <p:pic>
        <p:nvPicPr>
          <p:cNvPr id="393" name="Google Shape;393;p5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09" r="109" t="0"/>
          <a:stretch/>
        </p:blipFill>
        <p:spPr>
          <a:xfrm>
            <a:off x="949363" y="748550"/>
            <a:ext cx="7335900" cy="3790800"/>
          </a:xfrm>
          <a:prstGeom prst="round2SameRect">
            <a:avLst>
              <a:gd fmla="val 16667" name="adj1"/>
              <a:gd fmla="val 0" name="adj2"/>
            </a:avLst>
          </a:prstGeom>
        </p:spPr>
      </p:pic>
      <p:sp>
        <p:nvSpPr>
          <p:cNvPr id="394" name="Google Shape;394;p50"/>
          <p:cNvSpPr txBox="1"/>
          <p:nvPr>
            <p:ph idx="3" type="subTitle"/>
          </p:nvPr>
        </p:nvSpPr>
        <p:spPr>
          <a:xfrm>
            <a:off x="7332750" y="58975"/>
            <a:ext cx="16884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358"/>
              <a:buNone/>
            </a:pPr>
            <a:r>
              <a:rPr b="1" lang="es" sz="1200"/>
              <a:t>Ejemplo 2</a:t>
            </a:r>
            <a:endParaRPr b="1" sz="1200"/>
          </a:p>
        </p:txBody>
      </p:sp>
      <p:pic>
        <p:nvPicPr>
          <p:cNvPr id="395" name="Google Shape;395;p50"/>
          <p:cNvPicPr preferRelativeResize="0"/>
          <p:nvPr/>
        </p:nvPicPr>
        <p:blipFill rotWithShape="1">
          <a:blip r:embed="rId4">
            <a:alphaModFix/>
          </a:blip>
          <a:srcRect b="42399" l="44742" r="-13599" t="16910"/>
          <a:stretch/>
        </p:blipFill>
        <p:spPr>
          <a:xfrm rot="-2402498">
            <a:off x="7015658" y="2567915"/>
            <a:ext cx="1018756" cy="575941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1"/>
          <p:cNvSpPr txBox="1"/>
          <p:nvPr>
            <p:ph idx="1" type="body"/>
          </p:nvPr>
        </p:nvSpPr>
        <p:spPr>
          <a:xfrm>
            <a:off x="227125" y="4709275"/>
            <a:ext cx="8780400" cy="3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42"/>
              <a:t>7</a:t>
            </a:r>
            <a:r>
              <a:rPr lang="es" sz="1242"/>
              <a:t>. </a:t>
            </a:r>
            <a:r>
              <a:rPr lang="es" sz="1200"/>
              <a:t>Seleccione un nivel de evaluación para cada criterio (opcionalmente puede agregar observaciones) y presione “</a:t>
            </a:r>
            <a:r>
              <a:rPr i="1" lang="es" sz="1200"/>
              <a:t>Guardar</a:t>
            </a:r>
            <a:r>
              <a:rPr lang="es" sz="1200"/>
              <a:t>”.</a:t>
            </a:r>
            <a:endParaRPr sz="1242"/>
          </a:p>
        </p:txBody>
      </p:sp>
      <p:pic>
        <p:nvPicPr>
          <p:cNvPr id="402" name="Google Shape;402;p5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9" r="9" t="0"/>
          <a:stretch/>
        </p:blipFill>
        <p:spPr>
          <a:xfrm>
            <a:off x="949363" y="748550"/>
            <a:ext cx="7335900" cy="3790800"/>
          </a:xfrm>
          <a:prstGeom prst="round2SameRect">
            <a:avLst>
              <a:gd fmla="val 16667" name="adj1"/>
              <a:gd fmla="val 0" name="adj2"/>
            </a:avLst>
          </a:prstGeom>
        </p:spPr>
      </p:pic>
      <p:sp>
        <p:nvSpPr>
          <p:cNvPr id="403" name="Google Shape;403;p51"/>
          <p:cNvSpPr txBox="1"/>
          <p:nvPr>
            <p:ph idx="3" type="subTitle"/>
          </p:nvPr>
        </p:nvSpPr>
        <p:spPr>
          <a:xfrm>
            <a:off x="7332750" y="58975"/>
            <a:ext cx="16884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358"/>
              <a:buNone/>
            </a:pPr>
            <a:r>
              <a:rPr b="1" lang="es" sz="1200"/>
              <a:t>Ejemplo 2</a:t>
            </a:r>
            <a:endParaRPr b="1" sz="1200"/>
          </a:p>
        </p:txBody>
      </p:sp>
      <p:pic>
        <p:nvPicPr>
          <p:cNvPr id="404" name="Google Shape;404;p51"/>
          <p:cNvPicPr preferRelativeResize="0"/>
          <p:nvPr/>
        </p:nvPicPr>
        <p:blipFill rotWithShape="1">
          <a:blip r:embed="rId4">
            <a:alphaModFix/>
          </a:blip>
          <a:srcRect b="42399" l="44742" r="-13599" t="16910"/>
          <a:stretch/>
        </p:blipFill>
        <p:spPr>
          <a:xfrm rot="-1315253">
            <a:off x="7305058" y="3881065"/>
            <a:ext cx="1018756" cy="575941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2"/>
          <p:cNvSpPr txBox="1"/>
          <p:nvPr>
            <p:ph idx="1" type="body"/>
          </p:nvPr>
        </p:nvSpPr>
        <p:spPr>
          <a:xfrm>
            <a:off x="227125" y="4709275"/>
            <a:ext cx="8780400" cy="3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42"/>
              <a:t>8</a:t>
            </a:r>
            <a:r>
              <a:rPr lang="es" sz="1242"/>
              <a:t>. </a:t>
            </a:r>
            <a:r>
              <a:rPr lang="es"/>
              <a:t>En la sección </a:t>
            </a:r>
            <a:r>
              <a:rPr i="1" lang="es"/>
              <a:t>Ver calificaciones, </a:t>
            </a:r>
            <a:r>
              <a:rPr lang="es"/>
              <a:t>dentro de la pestaña “</a:t>
            </a:r>
            <a:r>
              <a:rPr i="1" lang="es"/>
              <a:t>Mural</a:t>
            </a:r>
            <a:r>
              <a:rPr lang="es"/>
              <a:t>”, presione “</a:t>
            </a:r>
            <a:r>
              <a:rPr i="1" lang="es"/>
              <a:t>Ver calificaciones</a:t>
            </a:r>
            <a:r>
              <a:rPr lang="es"/>
              <a:t>” en el mural.</a:t>
            </a:r>
            <a:endParaRPr sz="1242"/>
          </a:p>
        </p:txBody>
      </p:sp>
      <p:pic>
        <p:nvPicPr>
          <p:cNvPr id="411" name="Google Shape;411;p5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62" l="59" r="59" t="0"/>
          <a:stretch/>
        </p:blipFill>
        <p:spPr>
          <a:xfrm>
            <a:off x="949375" y="748550"/>
            <a:ext cx="7335900" cy="3758100"/>
          </a:xfrm>
          <a:prstGeom prst="round2SameRect">
            <a:avLst>
              <a:gd fmla="val 16667" name="adj1"/>
              <a:gd fmla="val 0" name="adj2"/>
            </a:avLst>
          </a:prstGeom>
        </p:spPr>
      </p:pic>
      <p:sp>
        <p:nvSpPr>
          <p:cNvPr id="412" name="Google Shape;412;p52"/>
          <p:cNvSpPr txBox="1"/>
          <p:nvPr>
            <p:ph idx="3" type="subTitle"/>
          </p:nvPr>
        </p:nvSpPr>
        <p:spPr>
          <a:xfrm>
            <a:off x="7332750" y="58975"/>
            <a:ext cx="16884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358"/>
              <a:buNone/>
            </a:pPr>
            <a:r>
              <a:rPr b="1" lang="es" sz="1200"/>
              <a:t>Ejemplo 2</a:t>
            </a:r>
            <a:endParaRPr b="1" sz="1200"/>
          </a:p>
        </p:txBody>
      </p:sp>
      <p:pic>
        <p:nvPicPr>
          <p:cNvPr id="413" name="Google Shape;413;p52"/>
          <p:cNvPicPr preferRelativeResize="0"/>
          <p:nvPr/>
        </p:nvPicPr>
        <p:blipFill rotWithShape="1">
          <a:blip r:embed="rId4">
            <a:alphaModFix/>
          </a:blip>
          <a:srcRect b="42399" l="44742" r="-13599" t="16910"/>
          <a:stretch/>
        </p:blipFill>
        <p:spPr>
          <a:xfrm rot="-2402498">
            <a:off x="6539433" y="2620165"/>
            <a:ext cx="1018756" cy="575941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 rotWithShape="1">
          <a:blip r:embed="rId3">
            <a:alphaModFix/>
          </a:blip>
          <a:srcRect b="12566" l="15774" r="9325" t="26491"/>
          <a:stretch/>
        </p:blipFill>
        <p:spPr>
          <a:xfrm>
            <a:off x="7892800" y="252337"/>
            <a:ext cx="996475" cy="30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 rotWithShape="1">
          <a:blip r:embed="rId4">
            <a:alphaModFix/>
          </a:blip>
          <a:srcRect b="8391" l="0" r="0" t="0"/>
          <a:stretch/>
        </p:blipFill>
        <p:spPr>
          <a:xfrm>
            <a:off x="2949275" y="1110850"/>
            <a:ext cx="5939999" cy="28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 rotWithShape="1">
          <a:blip r:embed="rId4">
            <a:alphaModFix/>
          </a:blip>
          <a:srcRect b="0" l="0" r="0" t="85373"/>
          <a:stretch/>
        </p:blipFill>
        <p:spPr>
          <a:xfrm>
            <a:off x="2949275" y="3747146"/>
            <a:ext cx="5940000" cy="450300"/>
          </a:xfrm>
          <a:prstGeom prst="roundRect">
            <a:avLst>
              <a:gd fmla="val 36526" name="adj"/>
            </a:avLst>
          </a:prstGeom>
          <a:noFill/>
          <a:ln>
            <a:noFill/>
          </a:ln>
        </p:spPr>
      </p:pic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227100" y="785550"/>
            <a:ext cx="1725300" cy="3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En la sección </a:t>
            </a:r>
            <a:r>
              <a:rPr i="1" lang="es"/>
              <a:t>Mis cursos </a:t>
            </a:r>
            <a:r>
              <a:rPr lang="es"/>
              <a:t>puede </a:t>
            </a:r>
            <a:r>
              <a:rPr b="1" lang="es"/>
              <a:t>ver </a:t>
            </a:r>
            <a:r>
              <a:rPr lang="es"/>
              <a:t>todos los cursos de los que forma parte, ya sea como alumno o como docente.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Si desea </a:t>
            </a:r>
            <a:r>
              <a:rPr b="1" lang="es"/>
              <a:t>crear </a:t>
            </a:r>
            <a:r>
              <a:rPr lang="es"/>
              <a:t>un curso, puede realizarlo presionando el botón “</a:t>
            </a:r>
            <a:r>
              <a:rPr i="1" lang="es"/>
              <a:t>Crear nuevo curso</a:t>
            </a:r>
            <a:r>
              <a:rPr lang="es"/>
              <a:t>” (1)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 txBox="1"/>
          <p:nvPr>
            <p:ph type="title"/>
          </p:nvPr>
        </p:nvSpPr>
        <p:spPr>
          <a:xfrm>
            <a:off x="227100" y="190475"/>
            <a:ext cx="1725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i="1" lang="es"/>
              <a:t>Cursos</a:t>
            </a:r>
            <a:endParaRPr b="1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b="1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i="1"/>
          </a:p>
        </p:txBody>
      </p:sp>
      <p:pic>
        <p:nvPicPr>
          <p:cNvPr id="92" name="Google Shape;92;p17"/>
          <p:cNvPicPr preferRelativeResize="0"/>
          <p:nvPr>
            <p:ph idx="2" type="pic"/>
          </p:nvPr>
        </p:nvPicPr>
        <p:blipFill rotWithShape="1">
          <a:blip r:embed="rId5">
            <a:alphaModFix/>
          </a:blip>
          <a:srcRect b="279" l="69" r="69" t="0"/>
          <a:stretch/>
        </p:blipFill>
        <p:spPr>
          <a:xfrm>
            <a:off x="2262775" y="1089450"/>
            <a:ext cx="6747900" cy="3486900"/>
          </a:xfrm>
          <a:prstGeom prst="round2SameRect">
            <a:avLst>
              <a:gd fmla="val 0" name="adj1"/>
              <a:gd fmla="val 0" name="adj2"/>
            </a:avLst>
          </a:prstGeom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81675" y="4098750"/>
            <a:ext cx="890100" cy="46440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3"/>
          <p:cNvSpPr txBox="1"/>
          <p:nvPr>
            <p:ph idx="1" type="body"/>
          </p:nvPr>
        </p:nvSpPr>
        <p:spPr>
          <a:xfrm>
            <a:off x="227125" y="4709275"/>
            <a:ext cx="8780400" cy="3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42"/>
              <a:t>9</a:t>
            </a:r>
            <a:r>
              <a:rPr lang="es" sz="1242"/>
              <a:t>. </a:t>
            </a:r>
            <a:r>
              <a:rPr lang="es" sz="1200"/>
              <a:t>Finalmente, podrá ver la calificación realizada al grupo. Si desea obtener más detalle, presione “</a:t>
            </a:r>
            <a:r>
              <a:rPr i="1" lang="es" sz="1200"/>
              <a:t>Ver calificación</a:t>
            </a:r>
            <a:r>
              <a:rPr lang="es" sz="1200"/>
              <a:t>”.</a:t>
            </a:r>
            <a:endParaRPr sz="1242"/>
          </a:p>
        </p:txBody>
      </p:sp>
      <p:pic>
        <p:nvPicPr>
          <p:cNvPr id="420" name="Google Shape;420;p5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504" l="0" r="0" t="514"/>
          <a:stretch/>
        </p:blipFill>
        <p:spPr>
          <a:xfrm>
            <a:off x="949375" y="748550"/>
            <a:ext cx="7335900" cy="3751500"/>
          </a:xfrm>
          <a:prstGeom prst="round2SameRect">
            <a:avLst>
              <a:gd fmla="val 16667" name="adj1"/>
              <a:gd fmla="val 0" name="adj2"/>
            </a:avLst>
          </a:prstGeom>
        </p:spPr>
      </p:pic>
      <p:sp>
        <p:nvSpPr>
          <p:cNvPr id="421" name="Google Shape;421;p53"/>
          <p:cNvSpPr txBox="1"/>
          <p:nvPr>
            <p:ph idx="3" type="subTitle"/>
          </p:nvPr>
        </p:nvSpPr>
        <p:spPr>
          <a:xfrm>
            <a:off x="7332750" y="58975"/>
            <a:ext cx="16884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358"/>
              <a:buNone/>
            </a:pPr>
            <a:r>
              <a:rPr b="1" lang="es" sz="1200"/>
              <a:t>Ejemplo 2</a:t>
            </a:r>
            <a:endParaRPr b="1" sz="1200"/>
          </a:p>
        </p:txBody>
      </p:sp>
      <p:sp>
        <p:nvSpPr>
          <p:cNvPr id="422" name="Google Shape;422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4"/>
          <p:cNvSpPr txBox="1"/>
          <p:nvPr>
            <p:ph idx="1" type="body"/>
          </p:nvPr>
        </p:nvSpPr>
        <p:spPr>
          <a:xfrm>
            <a:off x="227125" y="4709275"/>
            <a:ext cx="8780400" cy="3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42"/>
              <a:t>10</a:t>
            </a:r>
            <a:r>
              <a:rPr lang="es" sz="1242"/>
              <a:t>. </a:t>
            </a:r>
            <a:r>
              <a:rPr lang="es" sz="1200"/>
              <a:t>Calificación realizada (detalle al presionar “</a:t>
            </a:r>
            <a:r>
              <a:rPr i="1" lang="es" sz="1200"/>
              <a:t>Ver calificación</a:t>
            </a:r>
            <a:r>
              <a:rPr lang="es" sz="1200"/>
              <a:t>”).</a:t>
            </a:r>
            <a:endParaRPr sz="1242"/>
          </a:p>
        </p:txBody>
      </p:sp>
      <p:pic>
        <p:nvPicPr>
          <p:cNvPr id="428" name="Google Shape;428;p5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55" l="0" r="0" t="465"/>
          <a:stretch/>
        </p:blipFill>
        <p:spPr>
          <a:xfrm>
            <a:off x="949375" y="748550"/>
            <a:ext cx="7335900" cy="3751500"/>
          </a:xfrm>
          <a:prstGeom prst="round2SameRect">
            <a:avLst>
              <a:gd fmla="val 16667" name="adj1"/>
              <a:gd fmla="val 0" name="adj2"/>
            </a:avLst>
          </a:prstGeom>
        </p:spPr>
      </p:pic>
      <p:sp>
        <p:nvSpPr>
          <p:cNvPr id="429" name="Google Shape;429;p54"/>
          <p:cNvSpPr txBox="1"/>
          <p:nvPr>
            <p:ph idx="3" type="subTitle"/>
          </p:nvPr>
        </p:nvSpPr>
        <p:spPr>
          <a:xfrm>
            <a:off x="7332750" y="58975"/>
            <a:ext cx="16884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358"/>
              <a:buNone/>
            </a:pPr>
            <a:r>
              <a:rPr b="1" lang="es" sz="1200"/>
              <a:t>Ejemplo 2</a:t>
            </a:r>
            <a:endParaRPr b="1" sz="1200"/>
          </a:p>
        </p:txBody>
      </p:sp>
      <p:sp>
        <p:nvSpPr>
          <p:cNvPr id="430" name="Google Shape;430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8"/>
          <p:cNvPicPr preferRelativeResize="0"/>
          <p:nvPr/>
        </p:nvPicPr>
        <p:blipFill rotWithShape="1">
          <a:blip r:embed="rId3">
            <a:alphaModFix/>
          </a:blip>
          <a:srcRect b="12566" l="15774" r="9325" t="26491"/>
          <a:stretch/>
        </p:blipFill>
        <p:spPr>
          <a:xfrm>
            <a:off x="7892800" y="252337"/>
            <a:ext cx="996475" cy="30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 rotWithShape="1">
          <a:blip r:embed="rId4">
            <a:alphaModFix/>
          </a:blip>
          <a:srcRect b="8391" l="0" r="0" t="0"/>
          <a:stretch/>
        </p:blipFill>
        <p:spPr>
          <a:xfrm>
            <a:off x="2949275" y="1110850"/>
            <a:ext cx="5939999" cy="28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 rotWithShape="1">
          <a:blip r:embed="rId4">
            <a:alphaModFix/>
          </a:blip>
          <a:srcRect b="0" l="0" r="0" t="85373"/>
          <a:stretch/>
        </p:blipFill>
        <p:spPr>
          <a:xfrm>
            <a:off x="2949275" y="3747146"/>
            <a:ext cx="5940000" cy="450300"/>
          </a:xfrm>
          <a:prstGeom prst="roundRect">
            <a:avLst>
              <a:gd fmla="val 36526" name="adj"/>
            </a:avLst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227100" y="785550"/>
            <a:ext cx="1725300" cy="3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Al presionar “</a:t>
            </a:r>
            <a:r>
              <a:rPr i="1" lang="es"/>
              <a:t>Crear un nuevo curso</a:t>
            </a:r>
            <a:r>
              <a:rPr lang="es"/>
              <a:t>”, le aparecerá un cuadro de diálogo con la información del curso a completar.</a:t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 txBox="1"/>
          <p:nvPr>
            <p:ph type="title"/>
          </p:nvPr>
        </p:nvSpPr>
        <p:spPr>
          <a:xfrm>
            <a:off x="227100" y="190475"/>
            <a:ext cx="1725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i="1" lang="es"/>
              <a:t>Cursos</a:t>
            </a:r>
            <a:endParaRPr b="1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b="1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i="1"/>
          </a:p>
        </p:txBody>
      </p:sp>
      <p:pic>
        <p:nvPicPr>
          <p:cNvPr id="104" name="Google Shape;104;p18"/>
          <p:cNvPicPr preferRelativeResize="0"/>
          <p:nvPr>
            <p:ph idx="2" type="pic"/>
          </p:nvPr>
        </p:nvPicPr>
        <p:blipFill rotWithShape="1">
          <a:blip r:embed="rId5">
            <a:alphaModFix/>
          </a:blip>
          <a:srcRect b="428" l="59" r="49" t="0"/>
          <a:stretch/>
        </p:blipFill>
        <p:spPr>
          <a:xfrm>
            <a:off x="2262775" y="1089450"/>
            <a:ext cx="6747900" cy="3486900"/>
          </a:xfrm>
          <a:prstGeom prst="round2SameRect">
            <a:avLst>
              <a:gd fmla="val 0" name="adj1"/>
              <a:gd fmla="val 0" name="adj2"/>
            </a:avLst>
          </a:prstGeom>
        </p:spPr>
      </p:pic>
      <p:sp>
        <p:nvSpPr>
          <p:cNvPr id="105" name="Google Shape;10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227100" y="785550"/>
            <a:ext cx="1725300" cy="3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Si desea </a:t>
            </a:r>
            <a:r>
              <a:rPr b="1" lang="es"/>
              <a:t>modificar </a:t>
            </a:r>
            <a:r>
              <a:rPr lang="es"/>
              <a:t>la información de un curso, </a:t>
            </a:r>
            <a:r>
              <a:rPr b="1" lang="es"/>
              <a:t>eliminarlo </a:t>
            </a:r>
            <a:r>
              <a:rPr lang="es"/>
              <a:t>o </a:t>
            </a:r>
            <a:r>
              <a:rPr b="1" lang="es"/>
              <a:t>compartirlo</a:t>
            </a:r>
            <a:r>
              <a:rPr lang="es"/>
              <a:t>, puede acceder a estas funcionalidades presionando el botón que se muestra en la imagen</a:t>
            </a:r>
            <a:r>
              <a:rPr lang="es"/>
              <a:t> (1)</a:t>
            </a:r>
            <a:r>
              <a:rPr lang="es"/>
              <a:t>. </a:t>
            </a:r>
            <a:endParaRPr sz="1300"/>
          </a:p>
        </p:txBody>
      </p:sp>
      <p:sp>
        <p:nvSpPr>
          <p:cNvPr id="111" name="Google Shape;111;p19"/>
          <p:cNvSpPr txBox="1"/>
          <p:nvPr>
            <p:ph type="title"/>
          </p:nvPr>
        </p:nvSpPr>
        <p:spPr>
          <a:xfrm>
            <a:off x="227100" y="190475"/>
            <a:ext cx="1725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i="1" lang="es" sz="1820"/>
              <a:t>Cursos</a:t>
            </a:r>
            <a:endParaRPr sz="1820"/>
          </a:p>
        </p:txBody>
      </p:sp>
      <p:pic>
        <p:nvPicPr>
          <p:cNvPr id="112" name="Google Shape;112;p1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506" l="0" r="0" t="198"/>
          <a:stretch/>
        </p:blipFill>
        <p:spPr>
          <a:xfrm>
            <a:off x="2262775" y="1089450"/>
            <a:ext cx="6747900" cy="3486900"/>
          </a:xfrm>
          <a:prstGeom prst="round2SameRect">
            <a:avLst>
              <a:gd fmla="val 16667" name="adj1"/>
              <a:gd fmla="val 0" name="adj2"/>
            </a:avLst>
          </a:prstGeom>
        </p:spPr>
      </p:pic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5542" y="1441625"/>
            <a:ext cx="425425" cy="69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227100" y="785550"/>
            <a:ext cx="1725300" cy="3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Dentro de un curso, podrá encontrar todos los </a:t>
            </a:r>
            <a:r>
              <a:rPr b="1" lang="es"/>
              <a:t>murales</a:t>
            </a:r>
            <a:r>
              <a:rPr lang="es"/>
              <a:t> que han sido creados para el mismo (ordenados por fecha de creación). Si desea </a:t>
            </a:r>
            <a:r>
              <a:rPr b="1" lang="es"/>
              <a:t>crear un nuevo mural</a:t>
            </a:r>
            <a:r>
              <a:rPr lang="es"/>
              <a:t>, puede hacerlo presionando “</a:t>
            </a:r>
            <a:r>
              <a:rPr i="1" lang="es"/>
              <a:t>Crear nuevo mural</a:t>
            </a:r>
            <a:r>
              <a:rPr lang="es"/>
              <a:t>” (1).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Además, podrá acceder a la sección de los </a:t>
            </a:r>
            <a:r>
              <a:rPr b="1" lang="es"/>
              <a:t>participantes del curso</a:t>
            </a:r>
            <a:r>
              <a:rPr lang="es"/>
              <a:t> (2) y a la sección de </a:t>
            </a:r>
            <a:r>
              <a:rPr b="1" lang="es"/>
              <a:t>calificaciones</a:t>
            </a:r>
            <a:r>
              <a:rPr lang="es"/>
              <a:t> (3).</a:t>
            </a:r>
            <a:endParaRPr/>
          </a:p>
        </p:txBody>
      </p:sp>
      <p:sp>
        <p:nvSpPr>
          <p:cNvPr id="120" name="Google Shape;120;p20"/>
          <p:cNvSpPr txBox="1"/>
          <p:nvPr>
            <p:ph type="title"/>
          </p:nvPr>
        </p:nvSpPr>
        <p:spPr>
          <a:xfrm>
            <a:off x="227100" y="190475"/>
            <a:ext cx="1725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i="1" lang="es" sz="1811"/>
              <a:t>Curso - Murales</a:t>
            </a:r>
            <a:endParaRPr b="1" i="1" sz="1811"/>
          </a:p>
        </p:txBody>
      </p:sp>
      <p:pic>
        <p:nvPicPr>
          <p:cNvPr id="121" name="Google Shape;121;p2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78" l="9" r="0" t="0"/>
          <a:stretch/>
        </p:blipFill>
        <p:spPr>
          <a:xfrm>
            <a:off x="2262775" y="1089450"/>
            <a:ext cx="6747900" cy="3486900"/>
          </a:xfrm>
          <a:prstGeom prst="round2SameRect">
            <a:avLst>
              <a:gd fmla="val 16667" name="adj1"/>
              <a:gd fmla="val 0" name="adj2"/>
            </a:avLst>
          </a:prstGeom>
        </p:spPr>
      </p:pic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1675" y="4098750"/>
            <a:ext cx="890100" cy="464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1850" y="2970675"/>
            <a:ext cx="890100" cy="53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01850" y="2684651"/>
            <a:ext cx="890100" cy="35603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227100" y="785550"/>
            <a:ext cx="1725300" cy="3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s" sz="1117"/>
              <a:t>En la sección </a:t>
            </a:r>
            <a:r>
              <a:rPr i="1" lang="es" sz="1117"/>
              <a:t>Ver participantes</a:t>
            </a:r>
            <a:r>
              <a:rPr lang="es" sz="1117"/>
              <a:t> de un curso podrá ver los alumnos y grupos que pertenecen al curso.</a:t>
            </a:r>
            <a:endParaRPr sz="111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s" sz="1117"/>
              <a:t>Además, podrá utilizar esta sección para evaluar haciendo click sobre  </a:t>
            </a:r>
            <a:r>
              <a:rPr i="1" lang="es" sz="1117"/>
              <a:t>“Evaluar” </a:t>
            </a:r>
            <a:r>
              <a:rPr lang="es" sz="1117"/>
              <a:t>(1).</a:t>
            </a:r>
            <a:endParaRPr sz="111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s" sz="1117"/>
              <a:t>Para asignar una rúbrica que permita evaluar de manera individual a cada alumno o grupo, haga click en </a:t>
            </a:r>
            <a:r>
              <a:rPr i="1" lang="es" sz="1117"/>
              <a:t>“Asignar rúbrica”</a:t>
            </a:r>
            <a:r>
              <a:rPr lang="es" sz="1117"/>
              <a:t> (2).</a:t>
            </a:r>
            <a:endParaRPr sz="111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rPr lang="es" sz="1117"/>
              <a:t>Si desea invitar más participantes al curso, puede hacerlo presionando en “</a:t>
            </a:r>
            <a:r>
              <a:rPr i="1" lang="es" sz="1117"/>
              <a:t>Agregar alumnos</a:t>
            </a:r>
            <a:r>
              <a:rPr lang="es" sz="1117"/>
              <a:t>” (3).</a:t>
            </a:r>
            <a:endParaRPr sz="1117"/>
          </a:p>
        </p:txBody>
      </p:sp>
      <p:sp>
        <p:nvSpPr>
          <p:cNvPr id="131" name="Google Shape;131;p21"/>
          <p:cNvSpPr txBox="1"/>
          <p:nvPr>
            <p:ph type="title"/>
          </p:nvPr>
        </p:nvSpPr>
        <p:spPr>
          <a:xfrm>
            <a:off x="227100" y="190475"/>
            <a:ext cx="1725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i="1" lang="es" sz="1811"/>
              <a:t>Curso - Participantes</a:t>
            </a:r>
            <a:endParaRPr b="1" i="1" sz="1811"/>
          </a:p>
        </p:txBody>
      </p:sp>
      <p:pic>
        <p:nvPicPr>
          <p:cNvPr id="132" name="Google Shape;132;p2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516" l="0" r="0" t="178"/>
          <a:stretch/>
        </p:blipFill>
        <p:spPr>
          <a:xfrm>
            <a:off x="2262775" y="1089450"/>
            <a:ext cx="6747900" cy="3486900"/>
          </a:xfrm>
          <a:prstGeom prst="round2SameRect">
            <a:avLst>
              <a:gd fmla="val 16667" name="adj1"/>
              <a:gd fmla="val 0" name="adj2"/>
            </a:avLst>
          </a:prstGeom>
        </p:spPr>
      </p:pic>
      <p:pic>
        <p:nvPicPr>
          <p:cNvPr id="133" name="Google Shape;1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579" y="2958025"/>
            <a:ext cx="754421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28900" y="1595850"/>
            <a:ext cx="495825" cy="67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23023" y="1591406"/>
            <a:ext cx="495825" cy="68825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idx="1" type="body"/>
          </p:nvPr>
        </p:nvSpPr>
        <p:spPr>
          <a:xfrm>
            <a:off x="227100" y="785550"/>
            <a:ext cx="1725300" cy="3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 presionar “</a:t>
            </a:r>
            <a:r>
              <a:rPr i="1" lang="es"/>
              <a:t>Agregar alumnos</a:t>
            </a:r>
            <a:r>
              <a:rPr lang="es"/>
              <a:t>”, le aparecerán diferentes opciones para compartir un curso.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➔"/>
            </a:pPr>
            <a:r>
              <a:rPr lang="es"/>
              <a:t>Compartir mediante un código QR.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s"/>
              <a:t>Compartir mediante el enlace de invitación al curso.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s"/>
              <a:t>Compartir a través de correo electrónico.</a:t>
            </a:r>
            <a:endParaRPr/>
          </a:p>
        </p:txBody>
      </p:sp>
      <p:sp>
        <p:nvSpPr>
          <p:cNvPr id="142" name="Google Shape;142;p22"/>
          <p:cNvSpPr txBox="1"/>
          <p:nvPr>
            <p:ph type="title"/>
          </p:nvPr>
        </p:nvSpPr>
        <p:spPr>
          <a:xfrm>
            <a:off x="227100" y="190475"/>
            <a:ext cx="1725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i="1" lang="es" sz="1811"/>
              <a:t>Curso - Invitación al curso</a:t>
            </a:r>
            <a:endParaRPr b="1" i="1" sz="1811"/>
          </a:p>
        </p:txBody>
      </p:sp>
      <p:pic>
        <p:nvPicPr>
          <p:cNvPr id="143" name="Google Shape;143;p2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00" l="0" r="0" t="345"/>
          <a:stretch/>
        </p:blipFill>
        <p:spPr>
          <a:xfrm>
            <a:off x="2262775" y="1089450"/>
            <a:ext cx="6747900" cy="3486900"/>
          </a:xfrm>
          <a:prstGeom prst="round2SameRect">
            <a:avLst>
              <a:gd fmla="val 16667" name="adj1"/>
              <a:gd fmla="val 0" name="adj2"/>
            </a:avLst>
          </a:prstGeom>
        </p:spPr>
      </p:pic>
      <p:sp>
        <p:nvSpPr>
          <p:cNvPr id="144" name="Google Shape;14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